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71" r:id="rId2"/>
    <p:sldId id="270" r:id="rId3"/>
    <p:sldId id="284" r:id="rId4"/>
    <p:sldId id="283" r:id="rId5"/>
    <p:sldId id="272" r:id="rId6"/>
    <p:sldId id="276" r:id="rId7"/>
    <p:sldId id="278" r:id="rId8"/>
    <p:sldId id="277" r:id="rId9"/>
    <p:sldId id="279" r:id="rId10"/>
    <p:sldId id="285" r:id="rId11"/>
    <p:sldId id="281" r:id="rId12"/>
    <p:sldId id="282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FB5A797-D910-4F92-8EAF-D463DB171A3E}" v="3" dt="2025-08-02T22:49:46.52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097" autoAdjust="0"/>
    <p:restoredTop sz="94641" autoAdjust="0"/>
  </p:normalViewPr>
  <p:slideViewPr>
    <p:cSldViewPr snapToGrid="0">
      <p:cViewPr varScale="1">
        <p:scale>
          <a:sx n="74" d="100"/>
          <a:sy n="74" d="100"/>
        </p:scale>
        <p:origin x="1080" y="67"/>
      </p:cViewPr>
      <p:guideLst/>
    </p:cSldViewPr>
  </p:slideViewPr>
  <p:outlineViewPr>
    <p:cViewPr>
      <p:scale>
        <a:sx n="33" d="100"/>
        <a:sy n="33" d="100"/>
      </p:scale>
      <p:origin x="0" y="-16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29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2.jpeg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3.jpeg"/></Relationships>
</file>

<file path=ppt/diagrams/_rels/data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4.jpeg"/></Relationships>
</file>

<file path=ppt/diagrams/_rels/data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5.png"/></Relationships>
</file>

<file path=ppt/diagrams/_rels/data5.xml.rels><?xml version="1.0" encoding="UTF-8" standalone="yes"?>
<Relationships xmlns="http://schemas.openxmlformats.org/package/2006/relationships"><Relationship Id="rId1" Type="http://schemas.openxmlformats.org/officeDocument/2006/relationships/image" Target="../media/image16.pn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2.jpeg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3.jpeg"/></Relationships>
</file>

<file path=ppt/diagrams/_rels/drawing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4.jpeg"/></Relationships>
</file>

<file path=ppt/diagrams/_rels/drawing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5.png"/></Relationships>
</file>

<file path=ppt/diagrams/_rels/drawing5.xml.rels><?xml version="1.0" encoding="UTF-8" standalone="yes"?>
<Relationships xmlns="http://schemas.openxmlformats.org/package/2006/relationships"><Relationship Id="rId1" Type="http://schemas.openxmlformats.org/officeDocument/2006/relationships/image" Target="../media/image16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E6D06AA-4BDA-4979-8429-4D0080C2CAF2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</dgm:pt>
    <dgm:pt modelId="{259278B2-82A4-449C-8884-28683922336E}">
      <dgm:prSet phldrT="[Text]" custT="1"/>
      <dgm:spPr/>
      <dgm:t>
        <a:bodyPr/>
        <a:lstStyle/>
        <a:p>
          <a:r>
            <a:rPr lang="en-ZA" sz="1800" b="1" dirty="0">
              <a:solidFill>
                <a:schemeClr val="tx1"/>
              </a:solidFill>
              <a:latin typeface="Bell MT" panose="02020503060305020303" pitchFamily="18" charset="0"/>
            </a:rPr>
            <a:t>Luthando </a:t>
          </a:r>
          <a:r>
            <a:rPr lang="en-ZA" sz="1800" b="1" dirty="0" err="1">
              <a:solidFill>
                <a:schemeClr val="tx1"/>
              </a:solidFill>
              <a:latin typeface="Bell MT" panose="02020503060305020303" pitchFamily="18" charset="0"/>
            </a:rPr>
            <a:t>Candlovu</a:t>
          </a:r>
          <a:br>
            <a:rPr lang="en-ZA" sz="1800" dirty="0">
              <a:solidFill>
                <a:schemeClr val="tx1"/>
              </a:solidFill>
              <a:latin typeface="Bell MT" panose="02020503060305020303" pitchFamily="18" charset="0"/>
            </a:rPr>
          </a:br>
          <a:r>
            <a:rPr lang="en-ZA" sz="1800" b="1" dirty="0">
              <a:solidFill>
                <a:schemeClr val="tx1"/>
              </a:solidFill>
              <a:latin typeface="Bell MT" panose="02020503060305020303" pitchFamily="18" charset="0"/>
            </a:rPr>
            <a:t>Hons</a:t>
          </a:r>
          <a:r>
            <a:rPr lang="en-ZA" sz="1800" dirty="0">
              <a:solidFill>
                <a:schemeClr val="tx1"/>
              </a:solidFill>
              <a:latin typeface="Bell MT" panose="02020503060305020303" pitchFamily="18" charset="0"/>
            </a:rPr>
            <a:t> </a:t>
          </a:r>
          <a:r>
            <a:rPr lang="en-ZA" sz="1800" b="1" dirty="0">
              <a:solidFill>
                <a:schemeClr val="tx1"/>
              </a:solidFill>
              <a:latin typeface="Bell MT" panose="02020503060305020303" pitchFamily="18" charset="0"/>
            </a:rPr>
            <a:t>Comp Sci</a:t>
          </a:r>
        </a:p>
        <a:p>
          <a:r>
            <a:rPr lang="en-ZA" sz="1800" b="1" dirty="0">
              <a:solidFill>
                <a:schemeClr val="tx1"/>
              </a:solidFill>
              <a:latin typeface="Bell MT" panose="02020503060305020303" pitchFamily="18" charset="0"/>
            </a:rPr>
            <a:t>Role: Designer</a:t>
          </a:r>
        </a:p>
      </dgm:t>
    </dgm:pt>
    <dgm:pt modelId="{DE4FF283-4A2D-442E-B1E8-97A34A05F147}" type="parTrans" cxnId="{C5EF1640-C7A2-411F-8F51-C13BDDACCED0}">
      <dgm:prSet/>
      <dgm:spPr/>
      <dgm:t>
        <a:bodyPr/>
        <a:lstStyle/>
        <a:p>
          <a:endParaRPr lang="en-ZA"/>
        </a:p>
      </dgm:t>
    </dgm:pt>
    <dgm:pt modelId="{CA10F2FB-268D-45DC-8454-A6B6CBA94F8A}" type="sibTrans" cxnId="{C5EF1640-C7A2-411F-8F51-C13BDDACCED0}">
      <dgm:prSet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7000" b="-17000"/>
          </a:stretch>
        </a:blipFill>
      </dgm:spPr>
      <dgm:t>
        <a:bodyPr/>
        <a:lstStyle/>
        <a:p>
          <a:endParaRPr lang="en-ZA"/>
        </a:p>
      </dgm:t>
    </dgm:pt>
    <dgm:pt modelId="{8CD3A7C2-3C7E-4CA8-8D70-A6D70A3E1DE7}" type="pres">
      <dgm:prSet presAssocID="{BE6D06AA-4BDA-4979-8429-4D0080C2CAF2}" presName="Name0" presStyleCnt="0">
        <dgm:presLayoutVars>
          <dgm:chMax val="7"/>
          <dgm:chPref val="7"/>
          <dgm:dir/>
        </dgm:presLayoutVars>
      </dgm:prSet>
      <dgm:spPr/>
    </dgm:pt>
    <dgm:pt modelId="{ACA4FFC4-A373-425C-B5AF-AA33F9B51172}" type="pres">
      <dgm:prSet presAssocID="{BE6D06AA-4BDA-4979-8429-4D0080C2CAF2}" presName="Name1" presStyleCnt="0"/>
      <dgm:spPr/>
    </dgm:pt>
    <dgm:pt modelId="{293278DF-5AD0-4726-9598-3C9BB059E5A3}" type="pres">
      <dgm:prSet presAssocID="{CA10F2FB-268D-45DC-8454-A6B6CBA94F8A}" presName="picture_1" presStyleCnt="0"/>
      <dgm:spPr/>
    </dgm:pt>
    <dgm:pt modelId="{3974A262-9D10-4097-8719-3E8580577BB3}" type="pres">
      <dgm:prSet presAssocID="{CA10F2FB-268D-45DC-8454-A6B6CBA94F8A}" presName="pictureRepeatNode" presStyleLbl="alignImgPlace1" presStyleIdx="0" presStyleCnt="1" custScaleX="76959" custScaleY="76959" custLinFactNeighborX="-60775" custLinFactNeighborY="-27381"/>
      <dgm:spPr/>
    </dgm:pt>
    <dgm:pt modelId="{486805CA-575B-4F01-871D-7780B1C3FC7C}" type="pres">
      <dgm:prSet presAssocID="{259278B2-82A4-449C-8884-28683922336E}" presName="text_1" presStyleLbl="node1" presStyleIdx="0" presStyleCnt="0" custAng="0" custScaleX="142310" custScaleY="210670" custLinFactNeighborX="52089" custLinFactNeighborY="-89012">
        <dgm:presLayoutVars>
          <dgm:bulletEnabled val="1"/>
        </dgm:presLayoutVars>
      </dgm:prSet>
      <dgm:spPr/>
    </dgm:pt>
  </dgm:ptLst>
  <dgm:cxnLst>
    <dgm:cxn modelId="{C5EF1640-C7A2-411F-8F51-C13BDDACCED0}" srcId="{BE6D06AA-4BDA-4979-8429-4D0080C2CAF2}" destId="{259278B2-82A4-449C-8884-28683922336E}" srcOrd="0" destOrd="0" parTransId="{DE4FF283-4A2D-442E-B1E8-97A34A05F147}" sibTransId="{CA10F2FB-268D-45DC-8454-A6B6CBA94F8A}"/>
    <dgm:cxn modelId="{1DFE195C-128D-4A2D-8246-E06D6962BDE2}" type="presOf" srcId="{259278B2-82A4-449C-8884-28683922336E}" destId="{486805CA-575B-4F01-871D-7780B1C3FC7C}" srcOrd="0" destOrd="0" presId="urn:microsoft.com/office/officeart/2008/layout/CircularPictureCallout"/>
    <dgm:cxn modelId="{E68A6573-2C97-400D-A44E-663A466FE8C9}" type="presOf" srcId="{CA10F2FB-268D-45DC-8454-A6B6CBA94F8A}" destId="{3974A262-9D10-4097-8719-3E8580577BB3}" srcOrd="0" destOrd="0" presId="urn:microsoft.com/office/officeart/2008/layout/CircularPictureCallout"/>
    <dgm:cxn modelId="{25378657-C5C4-44A8-9494-4F5D82D140D2}" type="presOf" srcId="{BE6D06AA-4BDA-4979-8429-4D0080C2CAF2}" destId="{8CD3A7C2-3C7E-4CA8-8D70-A6D70A3E1DE7}" srcOrd="0" destOrd="0" presId="urn:microsoft.com/office/officeart/2008/layout/CircularPictureCallout"/>
    <dgm:cxn modelId="{F323BF4A-67FA-4E77-9AF7-0504137D02E9}" type="presParOf" srcId="{8CD3A7C2-3C7E-4CA8-8D70-A6D70A3E1DE7}" destId="{ACA4FFC4-A373-425C-B5AF-AA33F9B51172}" srcOrd="0" destOrd="0" presId="urn:microsoft.com/office/officeart/2008/layout/CircularPictureCallout"/>
    <dgm:cxn modelId="{E547BB6E-3A5D-464E-A0DD-15293878AC4B}" type="presParOf" srcId="{ACA4FFC4-A373-425C-B5AF-AA33F9B51172}" destId="{293278DF-5AD0-4726-9598-3C9BB059E5A3}" srcOrd="0" destOrd="0" presId="urn:microsoft.com/office/officeart/2008/layout/CircularPictureCallout"/>
    <dgm:cxn modelId="{14DF3AD3-F1A4-48CB-A93A-5021C1FA9BE2}" type="presParOf" srcId="{293278DF-5AD0-4726-9598-3C9BB059E5A3}" destId="{3974A262-9D10-4097-8719-3E8580577BB3}" srcOrd="0" destOrd="0" presId="urn:microsoft.com/office/officeart/2008/layout/CircularPictureCallout"/>
    <dgm:cxn modelId="{A2B1353F-6C61-497D-A2B8-6972A0B17A3A}" type="presParOf" srcId="{ACA4FFC4-A373-425C-B5AF-AA33F9B51172}" destId="{486805CA-575B-4F01-871D-7780B1C3FC7C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C789F9B-B141-407C-823A-FCD2B0AC67DF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</dgm:pt>
    <dgm:pt modelId="{E35234EA-C1C5-4FFA-9019-A006980F8D1E}">
      <dgm:prSet phldrT="[Text]" custT="1"/>
      <dgm:spPr/>
      <dgm:t>
        <a:bodyPr/>
        <a:lstStyle/>
        <a:p>
          <a:pPr algn="ctr"/>
          <a:r>
            <a:rPr lang="en-ZA" sz="2000" b="1" i="0" dirty="0">
              <a:solidFill>
                <a:schemeClr val="tx1"/>
              </a:solidFill>
              <a:latin typeface="Bell MT" panose="02020503060305020303" pitchFamily="18" charset="0"/>
            </a:rPr>
            <a:t>Anelisiwe Khanyisa September</a:t>
          </a:r>
        </a:p>
        <a:p>
          <a:pPr algn="ctr"/>
          <a:r>
            <a:rPr lang="en-ZA" sz="2000" b="1" i="0" dirty="0">
              <a:solidFill>
                <a:schemeClr val="tx1"/>
              </a:solidFill>
              <a:latin typeface="Bell MT" panose="02020503060305020303" pitchFamily="18" charset="0"/>
            </a:rPr>
            <a:t>Hons Comp Sc.</a:t>
          </a:r>
        </a:p>
        <a:p>
          <a:pPr algn="ctr"/>
          <a:r>
            <a:rPr lang="en-ZA" sz="2000" b="1" i="0" dirty="0">
              <a:solidFill>
                <a:schemeClr val="tx1"/>
              </a:solidFill>
              <a:latin typeface="Bell MT" panose="02020503060305020303" pitchFamily="18" charset="0"/>
            </a:rPr>
            <a:t>Role: Group Leader</a:t>
          </a:r>
        </a:p>
      </dgm:t>
    </dgm:pt>
    <dgm:pt modelId="{648EEE72-0B1E-4761-887A-CACEC3372457}" type="sibTrans" cxnId="{BF28614E-4424-4BEC-A0BF-6CA2B0204828}">
      <dgm:prSet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8000" b="-18000"/>
          </a:stretch>
        </a:blipFill>
      </dgm:spPr>
      <dgm:t>
        <a:bodyPr/>
        <a:lstStyle/>
        <a:p>
          <a:endParaRPr lang="en-ZA"/>
        </a:p>
      </dgm:t>
    </dgm:pt>
    <dgm:pt modelId="{8F0879C9-9260-400F-BD6A-84F3DB48B5A0}" type="parTrans" cxnId="{BF28614E-4424-4BEC-A0BF-6CA2B0204828}">
      <dgm:prSet/>
      <dgm:spPr/>
      <dgm:t>
        <a:bodyPr/>
        <a:lstStyle/>
        <a:p>
          <a:endParaRPr lang="en-ZA"/>
        </a:p>
      </dgm:t>
    </dgm:pt>
    <dgm:pt modelId="{4E717D48-52DA-477F-95EC-1BBDEDD9D9ED}" type="pres">
      <dgm:prSet presAssocID="{8C789F9B-B141-407C-823A-FCD2B0AC67DF}" presName="Name0" presStyleCnt="0">
        <dgm:presLayoutVars>
          <dgm:chMax val="7"/>
          <dgm:chPref val="7"/>
          <dgm:dir/>
        </dgm:presLayoutVars>
      </dgm:prSet>
      <dgm:spPr/>
    </dgm:pt>
    <dgm:pt modelId="{4D9CC113-C9D1-473E-83D3-C8716657E14D}" type="pres">
      <dgm:prSet presAssocID="{8C789F9B-B141-407C-823A-FCD2B0AC67DF}" presName="Name1" presStyleCnt="0"/>
      <dgm:spPr/>
    </dgm:pt>
    <dgm:pt modelId="{18F411BB-4769-4CF6-B491-25C9585A9BCD}" type="pres">
      <dgm:prSet presAssocID="{648EEE72-0B1E-4761-887A-CACEC3372457}" presName="picture_1" presStyleCnt="0"/>
      <dgm:spPr/>
    </dgm:pt>
    <dgm:pt modelId="{E1B4729A-C9A0-494B-ABC5-F8AC60ECED67}" type="pres">
      <dgm:prSet presAssocID="{648EEE72-0B1E-4761-887A-CACEC3372457}" presName="pictureRepeatNode" presStyleLbl="alignImgPlace1" presStyleIdx="0" presStyleCnt="1" custScaleX="71795" custScaleY="70836" custLinFactNeighborX="-63188" custLinFactNeighborY="3727"/>
      <dgm:spPr/>
    </dgm:pt>
    <dgm:pt modelId="{A6E1643B-9237-4821-9991-8D80517A3877}" type="pres">
      <dgm:prSet presAssocID="{E35234EA-C1C5-4FFA-9019-A006980F8D1E}" presName="text_1" presStyleLbl="node1" presStyleIdx="0" presStyleCnt="0" custScaleX="197985" custScaleY="171919" custLinFactNeighborX="52755" custLinFactNeighborY="-72416">
        <dgm:presLayoutVars>
          <dgm:bulletEnabled val="1"/>
        </dgm:presLayoutVars>
      </dgm:prSet>
      <dgm:spPr/>
    </dgm:pt>
  </dgm:ptLst>
  <dgm:cxnLst>
    <dgm:cxn modelId="{FA6B6301-06FD-4AE3-B99F-0A468D53E4C2}" type="presOf" srcId="{8C789F9B-B141-407C-823A-FCD2B0AC67DF}" destId="{4E717D48-52DA-477F-95EC-1BBDEDD9D9ED}" srcOrd="0" destOrd="0" presId="urn:microsoft.com/office/officeart/2008/layout/CircularPictureCallout"/>
    <dgm:cxn modelId="{BF28614E-4424-4BEC-A0BF-6CA2B0204828}" srcId="{8C789F9B-B141-407C-823A-FCD2B0AC67DF}" destId="{E35234EA-C1C5-4FFA-9019-A006980F8D1E}" srcOrd="0" destOrd="0" parTransId="{8F0879C9-9260-400F-BD6A-84F3DB48B5A0}" sibTransId="{648EEE72-0B1E-4761-887A-CACEC3372457}"/>
    <dgm:cxn modelId="{04F69758-BE32-4CB4-90B0-FEC698D5947B}" type="presOf" srcId="{648EEE72-0B1E-4761-887A-CACEC3372457}" destId="{E1B4729A-C9A0-494B-ABC5-F8AC60ECED67}" srcOrd="0" destOrd="0" presId="urn:microsoft.com/office/officeart/2008/layout/CircularPictureCallout"/>
    <dgm:cxn modelId="{2354D559-915B-4E44-BCD1-72A3F3CE2409}" type="presOf" srcId="{E35234EA-C1C5-4FFA-9019-A006980F8D1E}" destId="{A6E1643B-9237-4821-9991-8D80517A3877}" srcOrd="0" destOrd="0" presId="urn:microsoft.com/office/officeart/2008/layout/CircularPictureCallout"/>
    <dgm:cxn modelId="{28D4BA82-54C8-44EF-8D3D-05B0D638D1D3}" type="presParOf" srcId="{4E717D48-52DA-477F-95EC-1BBDEDD9D9ED}" destId="{4D9CC113-C9D1-473E-83D3-C8716657E14D}" srcOrd="0" destOrd="0" presId="urn:microsoft.com/office/officeart/2008/layout/CircularPictureCallout"/>
    <dgm:cxn modelId="{3607DEF5-655F-45C0-9BC2-BDC148C782E3}" type="presParOf" srcId="{4D9CC113-C9D1-473E-83D3-C8716657E14D}" destId="{18F411BB-4769-4CF6-B491-25C9585A9BCD}" srcOrd="0" destOrd="0" presId="urn:microsoft.com/office/officeart/2008/layout/CircularPictureCallout"/>
    <dgm:cxn modelId="{371C11E6-8305-4BE5-89A1-486FDE0E4042}" type="presParOf" srcId="{18F411BB-4769-4CF6-B491-25C9585A9BCD}" destId="{E1B4729A-C9A0-494B-ABC5-F8AC60ECED67}" srcOrd="0" destOrd="0" presId="urn:microsoft.com/office/officeart/2008/layout/CircularPictureCallout"/>
    <dgm:cxn modelId="{425F10FC-1600-4490-ABF2-78645B971273}" type="presParOf" srcId="{4D9CC113-C9D1-473E-83D3-C8716657E14D}" destId="{A6E1643B-9237-4821-9991-8D80517A3877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9B111DD-510A-4C9F-AF01-E1023E2F75D7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</dgm:pt>
    <dgm:pt modelId="{E009A423-36BE-49E7-B5C1-9D4355385DD7}">
      <dgm:prSet phldrT="[Text]" custT="1"/>
      <dgm:spPr/>
      <dgm:t>
        <a:bodyPr/>
        <a:lstStyle/>
        <a:p>
          <a:r>
            <a:rPr lang="en-ZA" sz="2200" b="1" dirty="0" err="1">
              <a:solidFill>
                <a:schemeClr val="tx1"/>
              </a:solidFill>
              <a:latin typeface="Bell MT" panose="02020503060305020303" pitchFamily="18" charset="0"/>
            </a:rPr>
            <a:t>Malwande</a:t>
          </a:r>
          <a:r>
            <a:rPr lang="en-ZA" sz="2200" b="1" dirty="0">
              <a:solidFill>
                <a:schemeClr val="tx1"/>
              </a:solidFill>
              <a:latin typeface="Bell MT" panose="02020503060305020303" pitchFamily="18" charset="0"/>
            </a:rPr>
            <a:t> </a:t>
          </a:r>
          <a:r>
            <a:rPr lang="en-ZA" sz="2200" b="1" dirty="0" err="1">
              <a:solidFill>
                <a:schemeClr val="tx1"/>
              </a:solidFill>
              <a:latin typeface="Bell MT" panose="02020503060305020303" pitchFamily="18" charset="0"/>
            </a:rPr>
            <a:t>Mdzobo</a:t>
          </a:r>
          <a:br>
            <a:rPr lang="en-ZA" sz="2200" b="1" dirty="0">
              <a:solidFill>
                <a:srgbClr val="004030"/>
              </a:solidFill>
              <a:latin typeface="Bell MT" panose="02020503060305020303" pitchFamily="18" charset="0"/>
            </a:rPr>
          </a:br>
          <a:r>
            <a:rPr lang="en-ZA" sz="2200" b="1" dirty="0">
              <a:solidFill>
                <a:schemeClr val="tx1"/>
              </a:solidFill>
              <a:latin typeface="Bell MT" panose="02020503060305020303" pitchFamily="18" charset="0"/>
            </a:rPr>
            <a:t>MSc. Comp Sci</a:t>
          </a:r>
        </a:p>
        <a:p>
          <a:r>
            <a:rPr lang="en-ZA" sz="2200" b="1" dirty="0">
              <a:solidFill>
                <a:schemeClr val="tx1"/>
              </a:solidFill>
              <a:latin typeface="Bell MT" panose="02020503060305020303" pitchFamily="18" charset="0"/>
            </a:rPr>
            <a:t>Role: Developer</a:t>
          </a:r>
        </a:p>
      </dgm:t>
    </dgm:pt>
    <dgm:pt modelId="{C7E90273-F6B5-47C8-BCD0-5B658C551C27}" type="sibTrans" cxnId="{AB6C88AC-5B71-4902-86B5-B24658CEB045}">
      <dgm:prSet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9000" b="-19000"/>
          </a:stretch>
        </a:blipFill>
      </dgm:spPr>
      <dgm:t>
        <a:bodyPr/>
        <a:lstStyle/>
        <a:p>
          <a:endParaRPr lang="en-ZA"/>
        </a:p>
      </dgm:t>
    </dgm:pt>
    <dgm:pt modelId="{80A3EE20-C8B4-4344-964D-B5FEE7A92C9D}" type="parTrans" cxnId="{AB6C88AC-5B71-4902-86B5-B24658CEB045}">
      <dgm:prSet/>
      <dgm:spPr/>
      <dgm:t>
        <a:bodyPr/>
        <a:lstStyle/>
        <a:p>
          <a:endParaRPr lang="en-ZA"/>
        </a:p>
      </dgm:t>
    </dgm:pt>
    <dgm:pt modelId="{3E60B9B0-E785-4B32-89C7-C2EF5D9B9F78}" type="pres">
      <dgm:prSet presAssocID="{69B111DD-510A-4C9F-AF01-E1023E2F75D7}" presName="Name0" presStyleCnt="0">
        <dgm:presLayoutVars>
          <dgm:chMax val="7"/>
          <dgm:chPref val="7"/>
          <dgm:dir/>
        </dgm:presLayoutVars>
      </dgm:prSet>
      <dgm:spPr/>
    </dgm:pt>
    <dgm:pt modelId="{85D40545-B5E6-432A-AD50-C918D68D8635}" type="pres">
      <dgm:prSet presAssocID="{69B111DD-510A-4C9F-AF01-E1023E2F75D7}" presName="Name1" presStyleCnt="0"/>
      <dgm:spPr/>
    </dgm:pt>
    <dgm:pt modelId="{98CBB9D1-9CBF-4EC3-8BF1-FA55A25EEADC}" type="pres">
      <dgm:prSet presAssocID="{C7E90273-F6B5-47C8-BCD0-5B658C551C27}" presName="picture_1" presStyleCnt="0"/>
      <dgm:spPr/>
    </dgm:pt>
    <dgm:pt modelId="{BD9F8E18-86AD-4310-BE47-FAF7E57400B8}" type="pres">
      <dgm:prSet presAssocID="{C7E90273-F6B5-47C8-BCD0-5B658C551C27}" presName="pictureRepeatNode" presStyleLbl="alignImgPlace1" presStyleIdx="0" presStyleCnt="1" custScaleX="67880" custScaleY="65567" custLinFactNeighborX="-66060" custLinFactNeighborY="-15788"/>
      <dgm:spPr/>
    </dgm:pt>
    <dgm:pt modelId="{C59444DD-3C24-4FBF-BC0E-91856A1B9E0C}" type="pres">
      <dgm:prSet presAssocID="{E009A423-36BE-49E7-B5C1-9D4355385DD7}" presName="text_1" presStyleLbl="node1" presStyleIdx="0" presStyleCnt="0" custScaleX="208314" custScaleY="169206" custLinFactY="-3728" custLinFactNeighborX="52093" custLinFactNeighborY="-100000">
        <dgm:presLayoutVars>
          <dgm:bulletEnabled val="1"/>
        </dgm:presLayoutVars>
      </dgm:prSet>
      <dgm:spPr/>
    </dgm:pt>
  </dgm:ptLst>
  <dgm:cxnLst>
    <dgm:cxn modelId="{BA650A96-F8AA-4E83-B9FE-4158E5DDD16F}" type="presOf" srcId="{E009A423-36BE-49E7-B5C1-9D4355385DD7}" destId="{C59444DD-3C24-4FBF-BC0E-91856A1B9E0C}" srcOrd="0" destOrd="0" presId="urn:microsoft.com/office/officeart/2008/layout/CircularPictureCallout"/>
    <dgm:cxn modelId="{AB6C88AC-5B71-4902-86B5-B24658CEB045}" srcId="{69B111DD-510A-4C9F-AF01-E1023E2F75D7}" destId="{E009A423-36BE-49E7-B5C1-9D4355385DD7}" srcOrd="0" destOrd="0" parTransId="{80A3EE20-C8B4-4344-964D-B5FEE7A92C9D}" sibTransId="{C7E90273-F6B5-47C8-BCD0-5B658C551C27}"/>
    <dgm:cxn modelId="{DE6B38B3-D48B-46C5-AD0D-FFCBB7E27994}" type="presOf" srcId="{C7E90273-F6B5-47C8-BCD0-5B658C551C27}" destId="{BD9F8E18-86AD-4310-BE47-FAF7E57400B8}" srcOrd="0" destOrd="0" presId="urn:microsoft.com/office/officeart/2008/layout/CircularPictureCallout"/>
    <dgm:cxn modelId="{35DC68DA-3AAB-46E3-AD66-2811ACADD9C1}" type="presOf" srcId="{69B111DD-510A-4C9F-AF01-E1023E2F75D7}" destId="{3E60B9B0-E785-4B32-89C7-C2EF5D9B9F78}" srcOrd="0" destOrd="0" presId="urn:microsoft.com/office/officeart/2008/layout/CircularPictureCallout"/>
    <dgm:cxn modelId="{0C513D95-2374-46D0-9A50-93B658AF9EFF}" type="presParOf" srcId="{3E60B9B0-E785-4B32-89C7-C2EF5D9B9F78}" destId="{85D40545-B5E6-432A-AD50-C918D68D8635}" srcOrd="0" destOrd="0" presId="urn:microsoft.com/office/officeart/2008/layout/CircularPictureCallout"/>
    <dgm:cxn modelId="{DAD26F6E-65B4-4DD1-8882-90DD6802E2FA}" type="presParOf" srcId="{85D40545-B5E6-432A-AD50-C918D68D8635}" destId="{98CBB9D1-9CBF-4EC3-8BF1-FA55A25EEADC}" srcOrd="0" destOrd="0" presId="urn:microsoft.com/office/officeart/2008/layout/CircularPictureCallout"/>
    <dgm:cxn modelId="{92E7236C-9F3C-48EF-A7EF-BB58581CF73F}" type="presParOf" srcId="{98CBB9D1-9CBF-4EC3-8BF1-FA55A25EEADC}" destId="{BD9F8E18-86AD-4310-BE47-FAF7E57400B8}" srcOrd="0" destOrd="0" presId="urn:microsoft.com/office/officeart/2008/layout/CircularPictureCallout"/>
    <dgm:cxn modelId="{4B36EBF1-B9AB-4F2C-B8F8-7C44C7A78A51}" type="presParOf" srcId="{85D40545-B5E6-432A-AD50-C918D68D8635}" destId="{C59444DD-3C24-4FBF-BC0E-91856A1B9E0C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BCFC33B-DAAE-4F39-A858-A77063BA21A9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</dgm:pt>
    <dgm:pt modelId="{6F1D2B07-6E01-4B8A-AB29-6A8B975A0541}">
      <dgm:prSet phldrT="[Text]" custT="1"/>
      <dgm:spPr/>
      <dgm:t>
        <a:bodyPr/>
        <a:lstStyle/>
        <a:p>
          <a:pPr algn="ctr"/>
          <a:r>
            <a:rPr lang="en-ZA" sz="1600" b="1" dirty="0">
              <a:solidFill>
                <a:schemeClr val="tx1"/>
              </a:solidFill>
              <a:latin typeface="Bell MT" panose="02020503060305020303" pitchFamily="18" charset="0"/>
            </a:rPr>
            <a:t>Tinashe Crispen </a:t>
          </a:r>
          <a:r>
            <a:rPr lang="en-ZA" sz="1600" b="1" dirty="0" err="1">
              <a:solidFill>
                <a:schemeClr val="tx1"/>
              </a:solidFill>
              <a:latin typeface="Bell MT" panose="02020503060305020303" pitchFamily="18" charset="0"/>
            </a:rPr>
            <a:t>Garidzira</a:t>
          </a:r>
          <a:br>
            <a:rPr lang="en-ZA" sz="1600" dirty="0">
              <a:solidFill>
                <a:schemeClr val="tx1"/>
              </a:solidFill>
              <a:latin typeface="Bell MT" panose="02020503060305020303" pitchFamily="18" charset="0"/>
            </a:rPr>
          </a:br>
          <a:r>
            <a:rPr lang="en-ZA" sz="1600" b="1" dirty="0">
              <a:solidFill>
                <a:schemeClr val="tx1"/>
              </a:solidFill>
              <a:latin typeface="Bell MT" panose="02020503060305020303" pitchFamily="18" charset="0"/>
            </a:rPr>
            <a:t>3</a:t>
          </a:r>
          <a:r>
            <a:rPr lang="en-ZA" sz="1600" b="1" baseline="30000" dirty="0">
              <a:solidFill>
                <a:schemeClr val="tx1"/>
              </a:solidFill>
              <a:latin typeface="Bell MT" panose="02020503060305020303" pitchFamily="18" charset="0"/>
            </a:rPr>
            <a:t>rd</a:t>
          </a:r>
          <a:r>
            <a:rPr lang="en-ZA" sz="1600" b="1" dirty="0">
              <a:solidFill>
                <a:schemeClr val="tx1"/>
              </a:solidFill>
              <a:latin typeface="Bell MT" panose="02020503060305020303" pitchFamily="18" charset="0"/>
            </a:rPr>
            <a:t> Year BSc</a:t>
          </a:r>
        </a:p>
        <a:p>
          <a:pPr algn="ctr"/>
          <a:r>
            <a:rPr lang="en-ZA" sz="1800" b="1" dirty="0">
              <a:solidFill>
                <a:schemeClr val="tx1"/>
              </a:solidFill>
              <a:latin typeface="Bell MT" panose="02020503060305020303" pitchFamily="18" charset="0"/>
            </a:rPr>
            <a:t>Role: Technology Integration</a:t>
          </a:r>
        </a:p>
        <a:p>
          <a:pPr algn="ctr"/>
          <a:endParaRPr lang="en-ZA" sz="2200" b="1" dirty="0">
            <a:solidFill>
              <a:schemeClr val="tx1"/>
            </a:solidFill>
          </a:endParaRPr>
        </a:p>
      </dgm:t>
    </dgm:pt>
    <dgm:pt modelId="{CF7AADB6-0C55-4B8E-9046-C16307051D50}" type="parTrans" cxnId="{F4EAD8B6-6E3F-46C7-BA99-6FFE0B20212B}">
      <dgm:prSet/>
      <dgm:spPr/>
      <dgm:t>
        <a:bodyPr/>
        <a:lstStyle/>
        <a:p>
          <a:endParaRPr lang="en-ZA"/>
        </a:p>
      </dgm:t>
    </dgm:pt>
    <dgm:pt modelId="{0FFDE021-AFC1-41AC-AE26-A6EDF3BA3887}" type="sibTrans" cxnId="{F4EAD8B6-6E3F-46C7-BA99-6FFE0B20212B}">
      <dgm:prSet/>
      <dgm:spPr>
        <a:blipFill>
          <a:blip xmlns:r="http://schemas.openxmlformats.org/officeDocument/2006/relationships" r:embed="rId1"/>
          <a:srcRect/>
          <a:stretch>
            <a:fillRect/>
          </a:stretch>
        </a:blipFill>
      </dgm:spPr>
      <dgm:t>
        <a:bodyPr/>
        <a:lstStyle/>
        <a:p>
          <a:endParaRPr lang="en-ZA"/>
        </a:p>
      </dgm:t>
    </dgm:pt>
    <dgm:pt modelId="{8878346F-4C1A-467D-A68E-CC0305A0E215}" type="pres">
      <dgm:prSet presAssocID="{9BCFC33B-DAAE-4F39-A858-A77063BA21A9}" presName="Name0" presStyleCnt="0">
        <dgm:presLayoutVars>
          <dgm:chMax val="7"/>
          <dgm:chPref val="7"/>
          <dgm:dir/>
        </dgm:presLayoutVars>
      </dgm:prSet>
      <dgm:spPr/>
    </dgm:pt>
    <dgm:pt modelId="{C81B4958-85AB-4641-A47C-86A3976E5862}" type="pres">
      <dgm:prSet presAssocID="{9BCFC33B-DAAE-4F39-A858-A77063BA21A9}" presName="Name1" presStyleCnt="0"/>
      <dgm:spPr/>
    </dgm:pt>
    <dgm:pt modelId="{B47AF63D-359B-47B9-9C58-A9B488BF7B0C}" type="pres">
      <dgm:prSet presAssocID="{0FFDE021-AFC1-41AC-AE26-A6EDF3BA3887}" presName="picture_1" presStyleCnt="0"/>
      <dgm:spPr/>
    </dgm:pt>
    <dgm:pt modelId="{156EDFCB-1727-4DCA-8A76-9F4679584945}" type="pres">
      <dgm:prSet presAssocID="{0FFDE021-AFC1-41AC-AE26-A6EDF3BA3887}" presName="pictureRepeatNode" presStyleLbl="alignImgPlace1" presStyleIdx="0" presStyleCnt="1" custScaleX="70635" custScaleY="71266" custLinFactNeighborX="-60068" custLinFactNeighborY="-27682"/>
      <dgm:spPr/>
    </dgm:pt>
    <dgm:pt modelId="{BF8FEFE2-6453-4DC7-A345-5941A3A6DEE7}" type="pres">
      <dgm:prSet presAssocID="{6F1D2B07-6E01-4B8A-AB29-6A8B975A0541}" presName="text_1" presStyleLbl="node1" presStyleIdx="0" presStyleCnt="0" custScaleX="180921" custScaleY="125747" custLinFactNeighborX="40565" custLinFactNeighborY="-92922">
        <dgm:presLayoutVars>
          <dgm:bulletEnabled val="1"/>
        </dgm:presLayoutVars>
      </dgm:prSet>
      <dgm:spPr/>
    </dgm:pt>
  </dgm:ptLst>
  <dgm:cxnLst>
    <dgm:cxn modelId="{030C3E77-7B51-4257-8B6D-C9CE47833DBA}" type="presOf" srcId="{6F1D2B07-6E01-4B8A-AB29-6A8B975A0541}" destId="{BF8FEFE2-6453-4DC7-A345-5941A3A6DEE7}" srcOrd="0" destOrd="0" presId="urn:microsoft.com/office/officeart/2008/layout/CircularPictureCallout"/>
    <dgm:cxn modelId="{F4EAD8B6-6E3F-46C7-BA99-6FFE0B20212B}" srcId="{9BCFC33B-DAAE-4F39-A858-A77063BA21A9}" destId="{6F1D2B07-6E01-4B8A-AB29-6A8B975A0541}" srcOrd="0" destOrd="0" parTransId="{CF7AADB6-0C55-4B8E-9046-C16307051D50}" sibTransId="{0FFDE021-AFC1-41AC-AE26-A6EDF3BA3887}"/>
    <dgm:cxn modelId="{6B4C9FBA-2BFF-4A82-9756-24336EA507A8}" type="presOf" srcId="{9BCFC33B-DAAE-4F39-A858-A77063BA21A9}" destId="{8878346F-4C1A-467D-A68E-CC0305A0E215}" srcOrd="0" destOrd="0" presId="urn:microsoft.com/office/officeart/2008/layout/CircularPictureCallout"/>
    <dgm:cxn modelId="{0602EDE3-8A06-4764-9A9A-E9A36569E7F9}" type="presOf" srcId="{0FFDE021-AFC1-41AC-AE26-A6EDF3BA3887}" destId="{156EDFCB-1727-4DCA-8A76-9F4679584945}" srcOrd="0" destOrd="0" presId="urn:microsoft.com/office/officeart/2008/layout/CircularPictureCallout"/>
    <dgm:cxn modelId="{C0FE2833-C2AF-4389-ACC3-EBF3E9C275A0}" type="presParOf" srcId="{8878346F-4C1A-467D-A68E-CC0305A0E215}" destId="{C81B4958-85AB-4641-A47C-86A3976E5862}" srcOrd="0" destOrd="0" presId="urn:microsoft.com/office/officeart/2008/layout/CircularPictureCallout"/>
    <dgm:cxn modelId="{33670677-9328-486E-B111-9E2B27A3F9CD}" type="presParOf" srcId="{C81B4958-85AB-4641-A47C-86A3976E5862}" destId="{B47AF63D-359B-47B9-9C58-A9B488BF7B0C}" srcOrd="0" destOrd="0" presId="urn:microsoft.com/office/officeart/2008/layout/CircularPictureCallout"/>
    <dgm:cxn modelId="{6CD7E6C2-2427-4A56-9D8E-EE1CE099D7F5}" type="presParOf" srcId="{B47AF63D-359B-47B9-9C58-A9B488BF7B0C}" destId="{156EDFCB-1727-4DCA-8A76-9F4679584945}" srcOrd="0" destOrd="0" presId="urn:microsoft.com/office/officeart/2008/layout/CircularPictureCallout"/>
    <dgm:cxn modelId="{868E52A7-D0C7-43F7-9A1E-24886C27D527}" type="presParOf" srcId="{C81B4958-85AB-4641-A47C-86A3976E5862}" destId="{BF8FEFE2-6453-4DC7-A345-5941A3A6DEE7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21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BC3E2A7-27A4-4331-8917-38F3BB7058CC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</dgm:pt>
    <dgm:pt modelId="{3AD6EEC7-FD7B-48D2-B019-01F622D4352A}">
      <dgm:prSet phldrT="[Text]" custT="1"/>
      <dgm:spPr/>
      <dgm:t>
        <a:bodyPr/>
        <a:lstStyle/>
        <a:p>
          <a:r>
            <a:rPr lang="en-ZA" sz="2200" b="1" dirty="0">
              <a:solidFill>
                <a:schemeClr val="tx1"/>
              </a:solidFill>
              <a:latin typeface="Bell MT" panose="02020503060305020303" pitchFamily="18" charset="0"/>
            </a:rPr>
            <a:t>Boneka Ntanjana</a:t>
          </a:r>
          <a:br>
            <a:rPr lang="en-ZA" sz="2200" dirty="0">
              <a:solidFill>
                <a:schemeClr val="tx1"/>
              </a:solidFill>
              <a:latin typeface="Bell MT" panose="02020503060305020303" pitchFamily="18" charset="0"/>
            </a:rPr>
          </a:br>
          <a:r>
            <a:rPr lang="en-ZA" sz="2200" b="1" dirty="0">
              <a:solidFill>
                <a:schemeClr val="tx1"/>
              </a:solidFill>
              <a:latin typeface="Bell MT" panose="02020503060305020303" pitchFamily="18" charset="0"/>
            </a:rPr>
            <a:t>Hons Comp Sci</a:t>
          </a:r>
        </a:p>
        <a:p>
          <a:r>
            <a:rPr lang="en-ZA" sz="2200" b="1" dirty="0">
              <a:solidFill>
                <a:schemeClr val="tx1"/>
              </a:solidFill>
              <a:latin typeface="Bell MT" panose="02020503060305020303" pitchFamily="18" charset="0"/>
            </a:rPr>
            <a:t>Role:  Software Tester</a:t>
          </a:r>
        </a:p>
      </dgm:t>
    </dgm:pt>
    <dgm:pt modelId="{F3967535-3267-4D47-A967-91D0514D1431}" type="parTrans" cxnId="{B16A184E-B159-489B-A1A9-D67C9053746B}">
      <dgm:prSet/>
      <dgm:spPr/>
      <dgm:t>
        <a:bodyPr/>
        <a:lstStyle/>
        <a:p>
          <a:endParaRPr lang="en-ZA"/>
        </a:p>
      </dgm:t>
    </dgm:pt>
    <dgm:pt modelId="{4C79440C-99A3-4011-AB53-0BE06F2D4FEB}" type="sibTrans" cxnId="{B16A184E-B159-489B-A1A9-D67C9053746B}">
      <dgm:prSet/>
      <dgm:spPr>
        <a:blipFill>
          <a:blip xmlns:r="http://schemas.openxmlformats.org/officeDocument/2006/relationships" r:embed="rId1"/>
          <a:srcRect/>
          <a:stretch>
            <a:fillRect t="-17000" b="-17000"/>
          </a:stretch>
        </a:blipFill>
      </dgm:spPr>
      <dgm:t>
        <a:bodyPr/>
        <a:lstStyle/>
        <a:p>
          <a:endParaRPr lang="en-ZA"/>
        </a:p>
      </dgm:t>
    </dgm:pt>
    <dgm:pt modelId="{423B19A4-C2C7-4358-92BC-D025215C355E}" type="pres">
      <dgm:prSet presAssocID="{ABC3E2A7-27A4-4331-8917-38F3BB7058CC}" presName="Name0" presStyleCnt="0">
        <dgm:presLayoutVars>
          <dgm:chMax val="7"/>
          <dgm:chPref val="7"/>
          <dgm:dir/>
        </dgm:presLayoutVars>
      </dgm:prSet>
      <dgm:spPr/>
    </dgm:pt>
    <dgm:pt modelId="{51F54E7C-14E5-4377-95ED-01FB0ACD896C}" type="pres">
      <dgm:prSet presAssocID="{ABC3E2A7-27A4-4331-8917-38F3BB7058CC}" presName="Name1" presStyleCnt="0"/>
      <dgm:spPr/>
    </dgm:pt>
    <dgm:pt modelId="{751EEE87-C5F2-4E6A-BC8D-CA193745EDAA}" type="pres">
      <dgm:prSet presAssocID="{4C79440C-99A3-4011-AB53-0BE06F2D4FEB}" presName="picture_1" presStyleCnt="0"/>
      <dgm:spPr/>
    </dgm:pt>
    <dgm:pt modelId="{20018466-BAF5-4996-B731-830417394C56}" type="pres">
      <dgm:prSet presAssocID="{4C79440C-99A3-4011-AB53-0BE06F2D4FEB}" presName="pictureRepeatNode" presStyleLbl="alignImgPlace1" presStyleIdx="0" presStyleCnt="1" custScaleX="62568" custScaleY="62665" custLinFactNeighborX="-67772" custLinFactNeighborY="-17240"/>
      <dgm:spPr/>
    </dgm:pt>
    <dgm:pt modelId="{2CFC76AE-BEBC-4FF7-9C9B-4775AEE1FA77}" type="pres">
      <dgm:prSet presAssocID="{3AD6EEC7-FD7B-48D2-B019-01F622D4352A}" presName="text_1" presStyleLbl="node1" presStyleIdx="0" presStyleCnt="0" custScaleX="176260" custScaleY="181340" custLinFactY="-9553" custLinFactNeighborX="38853" custLinFactNeighborY="-100000">
        <dgm:presLayoutVars>
          <dgm:bulletEnabled val="1"/>
        </dgm:presLayoutVars>
      </dgm:prSet>
      <dgm:spPr/>
    </dgm:pt>
  </dgm:ptLst>
  <dgm:cxnLst>
    <dgm:cxn modelId="{30787B15-246C-4FBA-9E40-FBB872A17EF1}" type="presOf" srcId="{ABC3E2A7-27A4-4331-8917-38F3BB7058CC}" destId="{423B19A4-C2C7-4358-92BC-D025215C355E}" srcOrd="0" destOrd="0" presId="urn:microsoft.com/office/officeart/2008/layout/CircularPictureCallout"/>
    <dgm:cxn modelId="{10072B2E-C592-4B91-9951-A2286BFBA089}" type="presOf" srcId="{4C79440C-99A3-4011-AB53-0BE06F2D4FEB}" destId="{20018466-BAF5-4996-B731-830417394C56}" srcOrd="0" destOrd="0" presId="urn:microsoft.com/office/officeart/2008/layout/CircularPictureCallout"/>
    <dgm:cxn modelId="{92CA5266-B5FB-4B6D-9E80-5DF5B2C829C5}" type="presOf" srcId="{3AD6EEC7-FD7B-48D2-B019-01F622D4352A}" destId="{2CFC76AE-BEBC-4FF7-9C9B-4775AEE1FA77}" srcOrd="0" destOrd="0" presId="urn:microsoft.com/office/officeart/2008/layout/CircularPictureCallout"/>
    <dgm:cxn modelId="{B16A184E-B159-489B-A1A9-D67C9053746B}" srcId="{ABC3E2A7-27A4-4331-8917-38F3BB7058CC}" destId="{3AD6EEC7-FD7B-48D2-B019-01F622D4352A}" srcOrd="0" destOrd="0" parTransId="{F3967535-3267-4D47-A967-91D0514D1431}" sibTransId="{4C79440C-99A3-4011-AB53-0BE06F2D4FEB}"/>
    <dgm:cxn modelId="{9645D803-B75D-4178-B209-FAF72512A079}" type="presParOf" srcId="{423B19A4-C2C7-4358-92BC-D025215C355E}" destId="{51F54E7C-14E5-4377-95ED-01FB0ACD896C}" srcOrd="0" destOrd="0" presId="urn:microsoft.com/office/officeart/2008/layout/CircularPictureCallout"/>
    <dgm:cxn modelId="{FD3A7479-DFA2-40CA-BBC5-B9CD3A528D41}" type="presParOf" srcId="{51F54E7C-14E5-4377-95ED-01FB0ACD896C}" destId="{751EEE87-C5F2-4E6A-BC8D-CA193745EDAA}" srcOrd="0" destOrd="0" presId="urn:microsoft.com/office/officeart/2008/layout/CircularPictureCallout"/>
    <dgm:cxn modelId="{EBE39A4C-689F-467B-834B-71B866D037DE}" type="presParOf" srcId="{751EEE87-C5F2-4E6A-BC8D-CA193745EDAA}" destId="{20018466-BAF5-4996-B731-830417394C56}" srcOrd="0" destOrd="0" presId="urn:microsoft.com/office/officeart/2008/layout/CircularPictureCallout"/>
    <dgm:cxn modelId="{B66C055E-B5F4-4773-8954-3029C6DF7383}" type="presParOf" srcId="{51F54E7C-14E5-4377-95ED-01FB0ACD896C}" destId="{2CFC76AE-BEBC-4FF7-9C9B-4775AEE1FA77}" srcOrd="1" destOrd="0" presId="urn:microsoft.com/office/officeart/2008/layout/CircularPictureCallout"/>
  </dgm:cxnLst>
  <dgm:bg>
    <a:noFill/>
  </dgm:bg>
  <dgm:whole/>
  <dgm:extLst>
    <a:ext uri="http://schemas.microsoft.com/office/drawing/2008/diagram">
      <dsp:dataModelExt xmlns:dsp="http://schemas.microsoft.com/office/drawing/2008/diagram" relId="rId2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74A262-9D10-4097-8719-3E8580577BB3}">
      <dsp:nvSpPr>
        <dsp:cNvPr id="0" name=""/>
        <dsp:cNvSpPr/>
      </dsp:nvSpPr>
      <dsp:spPr>
        <a:xfrm>
          <a:off x="15780" y="0"/>
          <a:ext cx="1629085" cy="1629085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7000" b="-17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86805CA-575B-4F01-871D-7780B1C3FC7C}">
      <dsp:nvSpPr>
        <dsp:cNvPr id="0" name=""/>
        <dsp:cNvSpPr/>
      </dsp:nvSpPr>
      <dsp:spPr>
        <a:xfrm>
          <a:off x="1858522" y="2077"/>
          <a:ext cx="1927967" cy="1471637"/>
        </a:xfrm>
        <a:prstGeom prst="rect">
          <a:avLst/>
        </a:prstGeom>
        <a:noFill/>
        <a:ln w="15875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1800" b="1" kern="1200" dirty="0">
              <a:solidFill>
                <a:schemeClr val="tx1"/>
              </a:solidFill>
              <a:latin typeface="Bell MT" panose="02020503060305020303" pitchFamily="18" charset="0"/>
            </a:rPr>
            <a:t>Luthando </a:t>
          </a:r>
          <a:r>
            <a:rPr lang="en-ZA" sz="1800" b="1" kern="1200" dirty="0" err="1">
              <a:solidFill>
                <a:schemeClr val="tx1"/>
              </a:solidFill>
              <a:latin typeface="Bell MT" panose="02020503060305020303" pitchFamily="18" charset="0"/>
            </a:rPr>
            <a:t>Candlovu</a:t>
          </a:r>
          <a:br>
            <a:rPr lang="en-ZA" sz="1800" kern="1200" dirty="0">
              <a:solidFill>
                <a:schemeClr val="tx1"/>
              </a:solidFill>
              <a:latin typeface="Bell MT" panose="02020503060305020303" pitchFamily="18" charset="0"/>
            </a:rPr>
          </a:br>
          <a:r>
            <a:rPr lang="en-ZA" sz="1800" b="1" kern="1200" dirty="0">
              <a:solidFill>
                <a:schemeClr val="tx1"/>
              </a:solidFill>
              <a:latin typeface="Bell MT" panose="02020503060305020303" pitchFamily="18" charset="0"/>
            </a:rPr>
            <a:t>Hons</a:t>
          </a:r>
          <a:r>
            <a:rPr lang="en-ZA" sz="1800" kern="1200" dirty="0">
              <a:solidFill>
                <a:schemeClr val="tx1"/>
              </a:solidFill>
              <a:latin typeface="Bell MT" panose="02020503060305020303" pitchFamily="18" charset="0"/>
            </a:rPr>
            <a:t> </a:t>
          </a:r>
          <a:r>
            <a:rPr lang="en-ZA" sz="1800" b="1" kern="1200" dirty="0">
              <a:solidFill>
                <a:schemeClr val="tx1"/>
              </a:solidFill>
              <a:latin typeface="Bell MT" panose="02020503060305020303" pitchFamily="18" charset="0"/>
            </a:rPr>
            <a:t>Comp Sci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1800" b="1" kern="1200" dirty="0">
              <a:solidFill>
                <a:schemeClr val="tx1"/>
              </a:solidFill>
              <a:latin typeface="Bell MT" panose="02020503060305020303" pitchFamily="18" charset="0"/>
            </a:rPr>
            <a:t>Role: Designer</a:t>
          </a:r>
        </a:p>
      </dsp:txBody>
      <dsp:txXfrm>
        <a:off x="1858522" y="2077"/>
        <a:ext cx="1927967" cy="147163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B4729A-C9A0-494B-ABC5-F8AC60ECED67}">
      <dsp:nvSpPr>
        <dsp:cNvPr id="0" name=""/>
        <dsp:cNvSpPr/>
      </dsp:nvSpPr>
      <dsp:spPr>
        <a:xfrm>
          <a:off x="19688" y="295034"/>
          <a:ext cx="1545694" cy="1525047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8000" b="-18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6E1643B-9237-4821-9991-8D80517A3877}">
      <dsp:nvSpPr>
        <dsp:cNvPr id="0" name=""/>
        <dsp:cNvSpPr/>
      </dsp:nvSpPr>
      <dsp:spPr>
        <a:xfrm>
          <a:off x="1515833" y="274088"/>
          <a:ext cx="2727983" cy="1221426"/>
        </a:xfrm>
        <a:prstGeom prst="rect">
          <a:avLst/>
        </a:prstGeom>
        <a:noFill/>
        <a:ln w="15875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2000" b="1" i="0" kern="1200" dirty="0">
              <a:solidFill>
                <a:schemeClr val="tx1"/>
              </a:solidFill>
              <a:latin typeface="Bell MT" panose="02020503060305020303" pitchFamily="18" charset="0"/>
            </a:rPr>
            <a:t>Anelisiwe Khanyisa September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2000" b="1" i="0" kern="1200" dirty="0">
              <a:solidFill>
                <a:schemeClr val="tx1"/>
              </a:solidFill>
              <a:latin typeface="Bell MT" panose="02020503060305020303" pitchFamily="18" charset="0"/>
            </a:rPr>
            <a:t>Hons Comp Sc.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2000" b="1" i="0" kern="1200" dirty="0">
              <a:solidFill>
                <a:schemeClr val="tx1"/>
              </a:solidFill>
              <a:latin typeface="Bell MT" panose="02020503060305020303" pitchFamily="18" charset="0"/>
            </a:rPr>
            <a:t>Role: Group Leader</a:t>
          </a:r>
        </a:p>
      </dsp:txBody>
      <dsp:txXfrm>
        <a:off x="1515833" y="274088"/>
        <a:ext cx="2727983" cy="122142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9F8E18-86AD-4310-BE47-FAF7E57400B8}">
      <dsp:nvSpPr>
        <dsp:cNvPr id="0" name=""/>
        <dsp:cNvSpPr/>
      </dsp:nvSpPr>
      <dsp:spPr>
        <a:xfrm>
          <a:off x="0" y="0"/>
          <a:ext cx="1436898" cy="1387936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9000" b="-19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59444DD-3C24-4FBF-BC0E-91856A1B9E0C}">
      <dsp:nvSpPr>
        <dsp:cNvPr id="0" name=""/>
        <dsp:cNvSpPr/>
      </dsp:nvSpPr>
      <dsp:spPr>
        <a:xfrm>
          <a:off x="1411476" y="55746"/>
          <a:ext cx="2822166" cy="1181990"/>
        </a:xfrm>
        <a:prstGeom prst="rect">
          <a:avLst/>
        </a:prstGeom>
        <a:noFill/>
        <a:ln w="15875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2200" b="1" kern="1200" dirty="0" err="1">
              <a:solidFill>
                <a:schemeClr val="tx1"/>
              </a:solidFill>
              <a:latin typeface="Bell MT" panose="02020503060305020303" pitchFamily="18" charset="0"/>
            </a:rPr>
            <a:t>Malwande</a:t>
          </a:r>
          <a:r>
            <a:rPr lang="en-ZA" sz="2200" b="1" kern="1200" dirty="0">
              <a:solidFill>
                <a:schemeClr val="tx1"/>
              </a:solidFill>
              <a:latin typeface="Bell MT" panose="02020503060305020303" pitchFamily="18" charset="0"/>
            </a:rPr>
            <a:t> </a:t>
          </a:r>
          <a:r>
            <a:rPr lang="en-ZA" sz="2200" b="1" kern="1200" dirty="0" err="1">
              <a:solidFill>
                <a:schemeClr val="tx1"/>
              </a:solidFill>
              <a:latin typeface="Bell MT" panose="02020503060305020303" pitchFamily="18" charset="0"/>
            </a:rPr>
            <a:t>Mdzobo</a:t>
          </a:r>
          <a:br>
            <a:rPr lang="en-ZA" sz="2200" b="1" kern="1200" dirty="0">
              <a:solidFill>
                <a:srgbClr val="004030"/>
              </a:solidFill>
              <a:latin typeface="Bell MT" panose="02020503060305020303" pitchFamily="18" charset="0"/>
            </a:rPr>
          </a:br>
          <a:r>
            <a:rPr lang="en-ZA" sz="2200" b="1" kern="1200" dirty="0">
              <a:solidFill>
                <a:schemeClr val="tx1"/>
              </a:solidFill>
              <a:latin typeface="Bell MT" panose="02020503060305020303" pitchFamily="18" charset="0"/>
            </a:rPr>
            <a:t>MSc. Comp Sci</a:t>
          </a:r>
        </a:p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2200" b="1" kern="1200" dirty="0">
              <a:solidFill>
                <a:schemeClr val="tx1"/>
              </a:solidFill>
              <a:latin typeface="Bell MT" panose="02020503060305020303" pitchFamily="18" charset="0"/>
            </a:rPr>
            <a:t>Role: Developer</a:t>
          </a:r>
        </a:p>
      </dsp:txBody>
      <dsp:txXfrm>
        <a:off x="1411476" y="55746"/>
        <a:ext cx="2822166" cy="118199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6EDFCB-1727-4DCA-8A76-9F4679584945}">
      <dsp:nvSpPr>
        <dsp:cNvPr id="0" name=""/>
        <dsp:cNvSpPr/>
      </dsp:nvSpPr>
      <dsp:spPr>
        <a:xfrm>
          <a:off x="95247" y="0"/>
          <a:ext cx="1457978" cy="1471002"/>
        </a:xfrm>
        <a:prstGeom prst="ellipse">
          <a:avLst/>
        </a:prstGeom>
        <a:blipFill>
          <a:blip xmlns:r="http://schemas.openxmlformats.org/officeDocument/2006/relationships" r:embed="rId1"/>
          <a:srcRect/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F8FEFE2-6453-4DC7-A345-5941A3A6DEE7}">
      <dsp:nvSpPr>
        <dsp:cNvPr id="0" name=""/>
        <dsp:cNvSpPr/>
      </dsp:nvSpPr>
      <dsp:spPr>
        <a:xfrm>
          <a:off x="1404969" y="407574"/>
          <a:ext cx="2390011" cy="856530"/>
        </a:xfrm>
        <a:prstGeom prst="rect">
          <a:avLst/>
        </a:prstGeom>
        <a:noFill/>
        <a:ln w="15875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1600" b="1" kern="1200" dirty="0">
              <a:solidFill>
                <a:schemeClr val="tx1"/>
              </a:solidFill>
              <a:latin typeface="Bell MT" panose="02020503060305020303" pitchFamily="18" charset="0"/>
            </a:rPr>
            <a:t>Tinashe Crispen </a:t>
          </a:r>
          <a:r>
            <a:rPr lang="en-ZA" sz="1600" b="1" kern="1200" dirty="0" err="1">
              <a:solidFill>
                <a:schemeClr val="tx1"/>
              </a:solidFill>
              <a:latin typeface="Bell MT" panose="02020503060305020303" pitchFamily="18" charset="0"/>
            </a:rPr>
            <a:t>Garidzira</a:t>
          </a:r>
          <a:br>
            <a:rPr lang="en-ZA" sz="1600" kern="1200" dirty="0">
              <a:solidFill>
                <a:schemeClr val="tx1"/>
              </a:solidFill>
              <a:latin typeface="Bell MT" panose="02020503060305020303" pitchFamily="18" charset="0"/>
            </a:rPr>
          </a:br>
          <a:r>
            <a:rPr lang="en-ZA" sz="1600" b="1" kern="1200" dirty="0">
              <a:solidFill>
                <a:schemeClr val="tx1"/>
              </a:solidFill>
              <a:latin typeface="Bell MT" panose="02020503060305020303" pitchFamily="18" charset="0"/>
            </a:rPr>
            <a:t>3</a:t>
          </a:r>
          <a:r>
            <a:rPr lang="en-ZA" sz="1600" b="1" kern="1200" baseline="30000" dirty="0">
              <a:solidFill>
                <a:schemeClr val="tx1"/>
              </a:solidFill>
              <a:latin typeface="Bell MT" panose="02020503060305020303" pitchFamily="18" charset="0"/>
            </a:rPr>
            <a:t>rd</a:t>
          </a:r>
          <a:r>
            <a:rPr lang="en-ZA" sz="1600" b="1" kern="1200" dirty="0">
              <a:solidFill>
                <a:schemeClr val="tx1"/>
              </a:solidFill>
              <a:latin typeface="Bell MT" panose="02020503060305020303" pitchFamily="18" charset="0"/>
            </a:rPr>
            <a:t> Year BSc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1800" b="1" kern="1200" dirty="0">
              <a:solidFill>
                <a:schemeClr val="tx1"/>
              </a:solidFill>
              <a:latin typeface="Bell MT" panose="02020503060305020303" pitchFamily="18" charset="0"/>
            </a:rPr>
            <a:t>Role: Technology Integration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ZA" sz="2200" b="1" kern="1200" dirty="0">
            <a:solidFill>
              <a:schemeClr val="tx1"/>
            </a:solidFill>
          </a:endParaRPr>
        </a:p>
      </dsp:txBody>
      <dsp:txXfrm>
        <a:off x="1404969" y="407574"/>
        <a:ext cx="2390011" cy="85653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018466-BAF5-4996-B731-830417394C56}">
      <dsp:nvSpPr>
        <dsp:cNvPr id="0" name=""/>
        <dsp:cNvSpPr/>
      </dsp:nvSpPr>
      <dsp:spPr>
        <a:xfrm>
          <a:off x="23128" y="0"/>
          <a:ext cx="1532939" cy="1535316"/>
        </a:xfrm>
        <a:prstGeom prst="ellipse">
          <a:avLst/>
        </a:prstGeom>
        <a:blipFill>
          <a:blip xmlns:r="http://schemas.openxmlformats.org/officeDocument/2006/relationships" r:embed="rId1"/>
          <a:srcRect/>
          <a:stretch>
            <a:fillRect t="-17000" b="-17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FC76AE-BEBC-4FF7-9C9B-4775AEE1FA77}">
      <dsp:nvSpPr>
        <dsp:cNvPr id="0" name=""/>
        <dsp:cNvSpPr/>
      </dsp:nvSpPr>
      <dsp:spPr>
        <a:xfrm>
          <a:off x="1677362" y="0"/>
          <a:ext cx="2763799" cy="1466156"/>
        </a:xfrm>
        <a:prstGeom prst="rect">
          <a:avLst/>
        </a:prstGeom>
        <a:noFill/>
        <a:ln w="15875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2200" b="1" kern="1200" dirty="0">
              <a:solidFill>
                <a:schemeClr val="tx1"/>
              </a:solidFill>
              <a:latin typeface="Bell MT" panose="02020503060305020303" pitchFamily="18" charset="0"/>
            </a:rPr>
            <a:t>Boneka Ntanjana</a:t>
          </a:r>
          <a:br>
            <a:rPr lang="en-ZA" sz="2200" kern="1200" dirty="0">
              <a:solidFill>
                <a:schemeClr val="tx1"/>
              </a:solidFill>
              <a:latin typeface="Bell MT" panose="02020503060305020303" pitchFamily="18" charset="0"/>
            </a:rPr>
          </a:br>
          <a:r>
            <a:rPr lang="en-ZA" sz="2200" b="1" kern="1200" dirty="0">
              <a:solidFill>
                <a:schemeClr val="tx1"/>
              </a:solidFill>
              <a:latin typeface="Bell MT" panose="02020503060305020303" pitchFamily="18" charset="0"/>
            </a:rPr>
            <a:t>Hons Comp Sci</a:t>
          </a:r>
        </a:p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2200" b="1" kern="1200" dirty="0">
              <a:solidFill>
                <a:schemeClr val="tx1"/>
              </a:solidFill>
              <a:latin typeface="Bell MT" panose="02020503060305020303" pitchFamily="18" charset="0"/>
            </a:rPr>
            <a:t>Role:  Software Tester</a:t>
          </a:r>
        </a:p>
      </dsp:txBody>
      <dsp:txXfrm>
        <a:off x="1677362" y="0"/>
        <a:ext cx="2763799" cy="146615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F42BC-3D81-4712-8E7E-C7B9C32D5F23}" type="datetimeFigureOut">
              <a:rPr lang="en-ZA" smtClean="0"/>
              <a:t>2025/08/03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B53777D4-B93B-4E03-8CD7-2E5348488BDE}" type="slidenum">
              <a:rPr lang="en-ZA" smtClean="0"/>
              <a:t>‹#›</a:t>
            </a:fld>
            <a:endParaRPr lang="en-ZA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24002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F42BC-3D81-4712-8E7E-C7B9C32D5F23}" type="datetimeFigureOut">
              <a:rPr lang="en-ZA" smtClean="0"/>
              <a:t>2025/08/03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3777D4-B93B-4E03-8CD7-2E5348488BDE}" type="slidenum">
              <a:rPr lang="en-ZA" smtClean="0"/>
              <a:t>‹#›</a:t>
            </a:fld>
            <a:endParaRPr lang="en-ZA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66219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F42BC-3D81-4712-8E7E-C7B9C32D5F23}" type="datetimeFigureOut">
              <a:rPr lang="en-ZA" smtClean="0"/>
              <a:t>2025/08/03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3777D4-B93B-4E03-8CD7-2E5348488BDE}" type="slidenum">
              <a:rPr lang="en-ZA" smtClean="0"/>
              <a:t>‹#›</a:t>
            </a:fld>
            <a:endParaRPr lang="en-ZA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03735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F42BC-3D81-4712-8E7E-C7B9C32D5F23}" type="datetimeFigureOut">
              <a:rPr lang="en-ZA" smtClean="0"/>
              <a:t>2025/08/03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3777D4-B93B-4E03-8CD7-2E5348488BDE}" type="slidenum">
              <a:rPr lang="en-ZA" smtClean="0"/>
              <a:t>‹#›</a:t>
            </a:fld>
            <a:endParaRPr lang="en-ZA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41487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F42BC-3D81-4712-8E7E-C7B9C32D5F23}" type="datetimeFigureOut">
              <a:rPr lang="en-ZA" smtClean="0"/>
              <a:t>2025/08/03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3777D4-B93B-4E03-8CD7-2E5348488BDE}" type="slidenum">
              <a:rPr lang="en-ZA" smtClean="0"/>
              <a:t>‹#›</a:t>
            </a:fld>
            <a:endParaRPr lang="en-ZA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70293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F42BC-3D81-4712-8E7E-C7B9C32D5F23}" type="datetimeFigureOut">
              <a:rPr lang="en-ZA" smtClean="0"/>
              <a:t>2025/08/03</a:t>
            </a:fld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3777D4-B93B-4E03-8CD7-2E5348488BDE}" type="slidenum">
              <a:rPr lang="en-ZA" smtClean="0"/>
              <a:t>‹#›</a:t>
            </a:fld>
            <a:endParaRPr lang="en-ZA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14530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F42BC-3D81-4712-8E7E-C7B9C32D5F23}" type="datetimeFigureOut">
              <a:rPr lang="en-ZA" smtClean="0"/>
              <a:t>2025/08/03</a:t>
            </a:fld>
            <a:endParaRPr lang="en-Z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3777D4-B93B-4E03-8CD7-2E5348488BDE}" type="slidenum">
              <a:rPr lang="en-ZA" smtClean="0"/>
              <a:t>‹#›</a:t>
            </a:fld>
            <a:endParaRPr lang="en-ZA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88961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F42BC-3D81-4712-8E7E-C7B9C32D5F23}" type="datetimeFigureOut">
              <a:rPr lang="en-ZA" smtClean="0"/>
              <a:t>2025/08/03</a:t>
            </a:fld>
            <a:endParaRPr lang="en-Z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3777D4-B93B-4E03-8CD7-2E5348488BDE}" type="slidenum">
              <a:rPr lang="en-ZA" smtClean="0"/>
              <a:t>‹#›</a:t>
            </a:fld>
            <a:endParaRPr lang="en-ZA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22455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F42BC-3D81-4712-8E7E-C7B9C32D5F23}" type="datetimeFigureOut">
              <a:rPr lang="en-ZA" smtClean="0"/>
              <a:t>2025/08/03</a:t>
            </a:fld>
            <a:endParaRPr lang="en-Z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3777D4-B93B-4E03-8CD7-2E5348488BDE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6991109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F42BC-3D81-4712-8E7E-C7B9C32D5F23}" type="datetimeFigureOut">
              <a:rPr lang="en-ZA" smtClean="0"/>
              <a:t>2025/08/03</a:t>
            </a:fld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3777D4-B93B-4E03-8CD7-2E5348488BDE}" type="slidenum">
              <a:rPr lang="en-ZA" smtClean="0"/>
              <a:t>‹#›</a:t>
            </a:fld>
            <a:endParaRPr lang="en-ZA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11938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98BF42BC-3D81-4712-8E7E-C7B9C32D5F23}" type="datetimeFigureOut">
              <a:rPr lang="en-ZA" smtClean="0"/>
              <a:t>2025/08/03</a:t>
            </a:fld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3777D4-B93B-4E03-8CD7-2E5348488BDE}" type="slidenum">
              <a:rPr lang="en-ZA" smtClean="0"/>
              <a:t>‹#›</a:t>
            </a:fld>
            <a:endParaRPr lang="en-ZA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1452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BF42BC-3D81-4712-8E7E-C7B9C32D5F23}" type="datetimeFigureOut">
              <a:rPr lang="en-ZA" smtClean="0"/>
              <a:t>2025/08/03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B53777D4-B93B-4E03-8CD7-2E5348488BDE}" type="slidenum">
              <a:rPr lang="en-ZA" smtClean="0"/>
              <a:t>‹#›</a:t>
            </a:fld>
            <a:endParaRPr lang="en-ZA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40822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jp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jpe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openxmlformats.org/officeDocument/2006/relationships/image" Target="../media/image8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13" Type="http://schemas.openxmlformats.org/officeDocument/2006/relationships/diagramLayout" Target="../diagrams/layout3.xml"/><Relationship Id="rId18" Type="http://schemas.openxmlformats.org/officeDocument/2006/relationships/diagramLayout" Target="../diagrams/layout4.xml"/><Relationship Id="rId26" Type="http://schemas.microsoft.com/office/2007/relationships/diagramDrawing" Target="../diagrams/drawing5.xml"/><Relationship Id="rId3" Type="http://schemas.openxmlformats.org/officeDocument/2006/relationships/diagramLayout" Target="../diagrams/layout1.xml"/><Relationship Id="rId21" Type="http://schemas.microsoft.com/office/2007/relationships/diagramDrawing" Target="../diagrams/drawing4.xml"/><Relationship Id="rId7" Type="http://schemas.openxmlformats.org/officeDocument/2006/relationships/diagramData" Target="../diagrams/data2.xml"/><Relationship Id="rId12" Type="http://schemas.openxmlformats.org/officeDocument/2006/relationships/diagramData" Target="../diagrams/data3.xml"/><Relationship Id="rId17" Type="http://schemas.openxmlformats.org/officeDocument/2006/relationships/diagramData" Target="../diagrams/data4.xml"/><Relationship Id="rId25" Type="http://schemas.openxmlformats.org/officeDocument/2006/relationships/diagramColors" Target="../diagrams/colors5.xml"/><Relationship Id="rId2" Type="http://schemas.openxmlformats.org/officeDocument/2006/relationships/diagramData" Target="../diagrams/data1.xml"/><Relationship Id="rId16" Type="http://schemas.microsoft.com/office/2007/relationships/diagramDrawing" Target="../diagrams/drawing3.xml"/><Relationship Id="rId20" Type="http://schemas.openxmlformats.org/officeDocument/2006/relationships/diagramColors" Target="../diagrams/colors4.xml"/><Relationship Id="rId29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24" Type="http://schemas.openxmlformats.org/officeDocument/2006/relationships/diagramQuickStyle" Target="../diagrams/quickStyle5.xml"/><Relationship Id="rId5" Type="http://schemas.openxmlformats.org/officeDocument/2006/relationships/diagramColors" Target="../diagrams/colors1.xml"/><Relationship Id="rId15" Type="http://schemas.openxmlformats.org/officeDocument/2006/relationships/diagramColors" Target="../diagrams/colors3.xml"/><Relationship Id="rId23" Type="http://schemas.openxmlformats.org/officeDocument/2006/relationships/diagramLayout" Target="../diagrams/layout5.xml"/><Relationship Id="rId28" Type="http://schemas.openxmlformats.org/officeDocument/2006/relationships/image" Target="../media/image6.png"/><Relationship Id="rId10" Type="http://schemas.openxmlformats.org/officeDocument/2006/relationships/diagramColors" Target="../diagrams/colors2.xml"/><Relationship Id="rId19" Type="http://schemas.openxmlformats.org/officeDocument/2006/relationships/diagramQuickStyle" Target="../diagrams/quickStyle4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Relationship Id="rId14" Type="http://schemas.openxmlformats.org/officeDocument/2006/relationships/diagramQuickStyle" Target="../diagrams/quickStyle3.xml"/><Relationship Id="rId22" Type="http://schemas.openxmlformats.org/officeDocument/2006/relationships/diagramData" Target="../diagrams/data5.xml"/><Relationship Id="rId27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7" Type="http://schemas.openxmlformats.org/officeDocument/2006/relationships/image" Target="../media/image1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7.png"/><Relationship Id="rId4" Type="http://schemas.openxmlformats.org/officeDocument/2006/relationships/image" Target="../media/image1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1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6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7.png"/><Relationship Id="rId4" Type="http://schemas.openxmlformats.org/officeDocument/2006/relationships/image" Target="../media/image1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23.jpe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3.jpeg"/><Relationship Id="rId7" Type="http://schemas.openxmlformats.org/officeDocument/2006/relationships/image" Target="../media/image1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eg"/><Relationship Id="rId5" Type="http://schemas.openxmlformats.org/officeDocument/2006/relationships/image" Target="../media/image25.jpeg"/><Relationship Id="rId4" Type="http://schemas.openxmlformats.org/officeDocument/2006/relationships/image" Target="../media/image24.png"/><Relationship Id="rId9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096ECA7B-0E59-45BA-A6E5-92EC7FACAB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A34A773-46DA-4664-92BB-685649CCCF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F98EFE-4B17-C85E-FDD0-F32B48461A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664872" y="927576"/>
            <a:ext cx="3198051" cy="2427378"/>
          </a:xfrm>
        </p:spPr>
        <p:txBody>
          <a:bodyPr>
            <a:noAutofit/>
          </a:bodyPr>
          <a:lstStyle/>
          <a:p>
            <a:r>
              <a:rPr lang="en-GB" sz="2200" b="1" dirty="0">
                <a:solidFill>
                  <a:schemeClr val="accent1"/>
                </a:solidFill>
              </a:rPr>
              <a:t>No way—turns out the person selling the car steering I’ve been searching for lives right next door!</a:t>
            </a:r>
            <a:endParaRPr lang="en-ZA" sz="2200" b="1" dirty="0">
              <a:solidFill>
                <a:schemeClr val="accent1"/>
              </a:solidFill>
              <a:latin typeface="Bell MT" panose="02020503060305020303" pitchFamily="18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E87B6EA-D90E-4AD3-812C-DA62D10C02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32237" y="482171"/>
            <a:ext cx="7560115" cy="5149101"/>
            <a:chOff x="7463258" y="583365"/>
            <a:chExt cx="7560115" cy="5181928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C7337EBD-73C6-4848-9FAD-A6E3436F83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3258" y="583365"/>
              <a:ext cx="7560115" cy="5181928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87B599E5-8848-437C-8923-2B3C078753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76317" y="915807"/>
              <a:ext cx="6928279" cy="4494927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91191D39-7E37-443D-A6E9-12C43CF99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53103" y="1113052"/>
            <a:ext cx="2401546" cy="3865584"/>
          </a:xfrm>
          <a:prstGeom prst="rect">
            <a:avLst/>
          </a:prstGeom>
          <a:solidFill>
            <a:srgbClr val="FFFFFE"/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DF9656C-FDCC-4626-96A9-C690C0EC5D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9878" y="1118498"/>
            <a:ext cx="3721692" cy="2217077"/>
          </a:xfrm>
          <a:prstGeom prst="rect">
            <a:avLst/>
          </a:prstGeom>
          <a:solidFill>
            <a:srgbClr val="FFFFFE"/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85935F7-6E10-48D8-980B-30DE9592A5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0493" y="3507908"/>
            <a:ext cx="1252999" cy="1479758"/>
          </a:xfrm>
          <a:prstGeom prst="rect">
            <a:avLst/>
          </a:prstGeom>
          <a:solidFill>
            <a:srgbClr val="FFFFFE"/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2585651-91CA-467A-807F-A3549686A5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30022" y="3502171"/>
            <a:ext cx="2301548" cy="1479758"/>
          </a:xfrm>
          <a:prstGeom prst="rect">
            <a:avLst/>
          </a:prstGeom>
          <a:solidFill>
            <a:srgbClr val="FFFFFE"/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F0F432E4-2EB4-4EFE-85B2-8B017EB311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80960" y="3526496"/>
            <a:ext cx="2844424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8CE2D49E-9EDA-1B71-E2C0-74CAEF9ED3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9854" y="3754199"/>
            <a:ext cx="1076806" cy="98741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6130A021-53E7-40C2-8F90-300FB3088F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5A0ECD74-20C6-48C6-B970-EDFCA6EDEB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763CC987-A520-88DC-9FE2-FF80695B8E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3030" y="1184994"/>
            <a:ext cx="1859729" cy="3793434"/>
          </a:xfrm>
          <a:prstGeom prst="rect">
            <a:avLst/>
          </a:prstGeom>
        </p:spPr>
      </p:pic>
      <p:pic>
        <p:nvPicPr>
          <p:cNvPr id="16" name="Picture 15" descr="A close-up of a transmission&#10;&#10;AI-generated content may be incorrect.">
            <a:extLst>
              <a:ext uri="{FF2B5EF4-FFF2-40B4-BE49-F238E27FC236}">
                <a16:creationId xmlns:a16="http://schemas.microsoft.com/office/drawing/2014/main" id="{8CEBD622-B29C-D451-4F16-1A94E8863F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1972" y="3240156"/>
            <a:ext cx="2089598" cy="193927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2B18B77-C507-A5B1-DB6C-554C0D764D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79537" y="1692459"/>
            <a:ext cx="1409232" cy="1224822"/>
          </a:xfrm>
          <a:prstGeom prst="rect">
            <a:avLst/>
          </a:prstGeom>
        </p:spPr>
      </p:pic>
      <p:pic>
        <p:nvPicPr>
          <p:cNvPr id="1028" name="Picture 4" descr="Home | AIDC Eastern Cape">
            <a:extLst>
              <a:ext uri="{FF2B5EF4-FFF2-40B4-BE49-F238E27FC236}">
                <a16:creationId xmlns:a16="http://schemas.microsoft.com/office/drawing/2014/main" id="{A1273338-DD2B-1A00-77AA-E998D87F1D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9993" y="66656"/>
            <a:ext cx="2091331" cy="97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31AE40A-1D7B-DBED-F09C-8358CE68C74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14331" y="989792"/>
            <a:ext cx="2234645" cy="2539368"/>
          </a:xfrm>
          <a:prstGeom prst="rect">
            <a:avLst/>
          </a:prstGeom>
        </p:spPr>
      </p:pic>
      <p:pic>
        <p:nvPicPr>
          <p:cNvPr id="1030" name="Picture 6" descr="19+ Thousand Shocked Clip Art Royalty-Free Images, Stock Photos &amp; Pictures  | Shutterstock">
            <a:extLst>
              <a:ext uri="{FF2B5EF4-FFF2-40B4-BE49-F238E27FC236}">
                <a16:creationId xmlns:a16="http://schemas.microsoft.com/office/drawing/2014/main" id="{E38BB12C-F033-949A-EE8A-50358F74B5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406"/>
          <a:stretch>
            <a:fillRect/>
          </a:stretch>
        </p:blipFill>
        <p:spPr bwMode="auto">
          <a:xfrm>
            <a:off x="6375869" y="755312"/>
            <a:ext cx="2289003" cy="2182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Shocked Driver Stock Illustrations – 187 Shocked Driver Stock  Illustrations, Vectors &amp; Clipart - Dreamstime">
            <a:extLst>
              <a:ext uri="{FF2B5EF4-FFF2-40B4-BE49-F238E27FC236}">
                <a16:creationId xmlns:a16="http://schemas.microsoft.com/office/drawing/2014/main" id="{063EBA16-7E3E-253D-13EE-5FF62BF171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3101" y="3837800"/>
            <a:ext cx="1347206" cy="1374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Location pin - Free maps and location icons">
            <a:extLst>
              <a:ext uri="{FF2B5EF4-FFF2-40B4-BE49-F238E27FC236}">
                <a16:creationId xmlns:a16="http://schemas.microsoft.com/office/drawing/2014/main" id="{7424571C-35D0-4046-D808-4B38403BBA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3551" y="3698038"/>
            <a:ext cx="1933234" cy="1933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University of Fort Hare - Wikipedia">
            <a:extLst>
              <a:ext uri="{FF2B5EF4-FFF2-40B4-BE49-F238E27FC236}">
                <a16:creationId xmlns:a16="http://schemas.microsoft.com/office/drawing/2014/main" id="{59080D04-50C5-02CE-4FB3-AA17FBDA46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428344" y="5287498"/>
            <a:ext cx="1312635" cy="698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72535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278AF4-DDC4-1342-607A-9CAAE1D2B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ZA" sz="1800" dirty="0">
                <a:latin typeface="Bell MT" panose="02020503060305020303" pitchFamily="18" charset="0"/>
              </a:rPr>
              <a:t>Conclusion and future 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F8C861-0340-65C7-2C9B-A3ED417B94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>
                <a:latin typeface="Bell MT" panose="02020503060305020303" pitchFamily="18" charset="0"/>
              </a:rPr>
              <a:t>In conclusion, Vula Moto is driving positive change in the auto-repair sector by equipping small businesses with digital tools, improving customer access and trust, and setting the stage for future innovations like mobile payments and smart diagnostics.</a:t>
            </a:r>
          </a:p>
          <a:p>
            <a:r>
              <a:rPr lang="en-GB" dirty="0">
                <a:latin typeface="Bell MT" panose="02020503060305020303" pitchFamily="18" charset="0"/>
              </a:rPr>
              <a:t>In the future we intent to</a:t>
            </a:r>
          </a:p>
          <a:p>
            <a:pPr lvl="1"/>
            <a:r>
              <a:rPr lang="en-GB" sz="2000" dirty="0">
                <a:latin typeface="Bell MT" panose="02020503060305020303" pitchFamily="18" charset="0"/>
                <a:cs typeface="Times New Roman" panose="02020603050405020304" pitchFamily="18" charset="0"/>
              </a:rPr>
              <a:t>Build a full server that will handle secure payment system using services like Stripe.</a:t>
            </a:r>
          </a:p>
          <a:p>
            <a:pPr lvl="1"/>
            <a:r>
              <a:rPr lang="en-GB" sz="2000" dirty="0">
                <a:latin typeface="Bell MT" panose="02020503060305020303" pitchFamily="18" charset="0"/>
                <a:cs typeface="Times New Roman" panose="02020603050405020304" pitchFamily="18" charset="0"/>
              </a:rPr>
              <a:t>Build a recommendation AI server based on the user’s bookmarks.</a:t>
            </a:r>
          </a:p>
          <a:p>
            <a:pPr lvl="1"/>
            <a:r>
              <a:rPr lang="en-GB" sz="2000" dirty="0">
                <a:latin typeface="Bell MT" panose="02020503060305020303" pitchFamily="18" charset="0"/>
                <a:cs typeface="Times New Roman" panose="02020603050405020304" pitchFamily="18" charset="0"/>
              </a:rPr>
              <a:t>Use AI to link customers with the best nearby service provider.</a:t>
            </a:r>
          </a:p>
          <a:p>
            <a:pPr lvl="1"/>
            <a:r>
              <a:rPr lang="en-GB" sz="2100" dirty="0">
                <a:latin typeface="Bell MT" panose="02020503060305020303" pitchFamily="18" charset="0"/>
              </a:rPr>
              <a:t>Consider conducting in-depth research on effective methods for handling user data securely during authentication and authorization, as well as strategies for detecting and preventing scams.</a:t>
            </a:r>
            <a:endParaRPr lang="en-ZA" sz="2100" dirty="0">
              <a:latin typeface="Bell MT" panose="02020503060305020303" pitchFamily="18" charset="0"/>
            </a:endParaRPr>
          </a:p>
        </p:txBody>
      </p:sp>
      <p:pic>
        <p:nvPicPr>
          <p:cNvPr id="4" name="Picture 4" descr="Home | AIDC Eastern Cape">
            <a:extLst>
              <a:ext uri="{FF2B5EF4-FFF2-40B4-BE49-F238E27FC236}">
                <a16:creationId xmlns:a16="http://schemas.microsoft.com/office/drawing/2014/main" id="{223DB48B-3BAF-2575-F733-E987D8B63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4755" y="319469"/>
            <a:ext cx="2091331" cy="97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University of Fort Hare - Wikipedia">
            <a:extLst>
              <a:ext uri="{FF2B5EF4-FFF2-40B4-BE49-F238E27FC236}">
                <a16:creationId xmlns:a16="http://schemas.microsoft.com/office/drawing/2014/main" id="{7A2F115D-8128-FF71-A01F-86E6435A5F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4508" y="4550698"/>
            <a:ext cx="2478107" cy="1319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5534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02BEC0-4C88-D9D4-EF99-2A6CAAC03F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>
            <a:normAutofit/>
          </a:bodyPr>
          <a:lstStyle/>
          <a:p>
            <a:br>
              <a:rPr lang="en-ZA" dirty="0"/>
            </a:br>
            <a:r>
              <a:rPr lang="en-ZA">
                <a:latin typeface="Bell MT" panose="02020503060305020303" pitchFamily="18" charset="0"/>
              </a:rPr>
              <a:t>Acknowledgments</a:t>
            </a:r>
          </a:p>
        </p:txBody>
      </p:sp>
      <p:pic>
        <p:nvPicPr>
          <p:cNvPr id="5" name="Picture 4" descr="Home | AIDC Eastern Cape">
            <a:extLst>
              <a:ext uri="{FF2B5EF4-FFF2-40B4-BE49-F238E27FC236}">
                <a16:creationId xmlns:a16="http://schemas.microsoft.com/office/drawing/2014/main" id="{08A63528-C99C-0002-9DC1-E8788055C4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51579" y="2587738"/>
            <a:ext cx="4960443" cy="2306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B11876-0B65-A8D1-2397-A18D45629E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92299" y="2015734"/>
            <a:ext cx="4162555" cy="3450613"/>
          </a:xfrm>
        </p:spPr>
        <p:txBody>
          <a:bodyPr>
            <a:normAutofit/>
          </a:bodyPr>
          <a:lstStyle/>
          <a:p>
            <a:r>
              <a:rPr lang="en-ZA" dirty="0">
                <a:latin typeface="Bell MT" panose="02020503060305020303" pitchFamily="18" charset="0"/>
              </a:rPr>
              <a:t>Automotive Industry Development Centre SOC Ltd</a:t>
            </a:r>
          </a:p>
          <a:p>
            <a:r>
              <a:rPr lang="en-ZA" dirty="0">
                <a:latin typeface="Bell MT" panose="02020503060305020303" pitchFamily="18" charset="0"/>
              </a:rPr>
              <a:t>UYILO E-MOBILITY PROGRAMME</a:t>
            </a:r>
          </a:p>
          <a:p>
            <a:r>
              <a:rPr lang="en-ZA" dirty="0">
                <a:latin typeface="Bell MT" panose="02020503060305020303" pitchFamily="18" charset="0"/>
              </a:rPr>
              <a:t>AIDCEC Hackathon</a:t>
            </a:r>
          </a:p>
          <a:p>
            <a:r>
              <a:rPr lang="en-ZA" dirty="0">
                <a:latin typeface="Bell MT" panose="02020503060305020303" pitchFamily="18" charset="0"/>
              </a:rPr>
              <a:t>The Cyber-Physical Factory</a:t>
            </a:r>
          </a:p>
          <a:p>
            <a:r>
              <a:rPr lang="en-ZA" dirty="0">
                <a:latin typeface="Bell MT" panose="02020503060305020303" pitchFamily="18" charset="0"/>
              </a:rPr>
              <a:t>University of Fort Hare</a:t>
            </a:r>
          </a:p>
          <a:p>
            <a:endParaRPr lang="en-Z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9397D3-5720-ECEC-4B01-0BDDDC6D40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32883" y="0"/>
            <a:ext cx="959117" cy="925574"/>
          </a:xfrm>
          <a:prstGeom prst="rect">
            <a:avLst/>
          </a:prstGeom>
        </p:spPr>
      </p:pic>
      <p:pic>
        <p:nvPicPr>
          <p:cNvPr id="11" name="Picture 2" descr="University of Fort Hare - Wikipedia">
            <a:extLst>
              <a:ext uri="{FF2B5EF4-FFF2-40B4-BE49-F238E27FC236}">
                <a16:creationId xmlns:a16="http://schemas.microsoft.com/office/drawing/2014/main" id="{B5759A43-36CD-C494-0615-BC11870AF9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2525" y="4540759"/>
            <a:ext cx="2478107" cy="1319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5095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0CABCAE3-64FC-4149-819F-2C1812824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ZA"/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012FDCFE-9AD2-4D8A-8CBF-B3AA37EBF6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FBD463FC-4CA8-4FF4-85A3-AF9F4B98D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BECF35C3-8B44-4F4B-BD25-4C01823DB2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56" name="Rectangle 55">
            <a:extLst>
              <a:ext uri="{FF2B5EF4-FFF2-40B4-BE49-F238E27FC236}">
                <a16:creationId xmlns:a16="http://schemas.microsoft.com/office/drawing/2014/main" id="{2FA7AD0A-1871-4DF8-9235-F49D0513B9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36B04CFB-FAE5-47DD-9B3E-4E9BA7A89C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290615-DC91-6A82-4F01-7B6AAF1A28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301" y="1474969"/>
            <a:ext cx="2823919" cy="1868760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2300" dirty="0"/>
              <a:t>APP</a:t>
            </a:r>
            <a:br>
              <a:rPr lang="en-US" sz="2300" dirty="0"/>
            </a:br>
            <a:r>
              <a:rPr lang="en-US" sz="2300" dirty="0"/>
              <a:t>Demonstration</a:t>
            </a: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EE68D41B-9286-479F-9AB7-678C8E348D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9301" y="3528543"/>
            <a:ext cx="282391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62" name="Group 61">
            <a:extLst>
              <a:ext uri="{FF2B5EF4-FFF2-40B4-BE49-F238E27FC236}">
                <a16:creationId xmlns:a16="http://schemas.microsoft.com/office/drawing/2014/main" id="{E8ACF89C-CFC3-4D68-B3C4-2BEFB7BBE5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979389" y="482171"/>
            <a:ext cx="7560115" cy="5149101"/>
            <a:chOff x="3979389" y="482171"/>
            <a:chExt cx="7560115" cy="5149101"/>
          </a:xfrm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3B770B7D-3C5C-4682-8DF0-20783592F3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79389" y="482171"/>
              <a:ext cx="7560115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A6893E11-7EC1-4EB6-A2A8-0B693F8FE5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92448" y="812507"/>
              <a:ext cx="692827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6" name="Rectangle 65">
            <a:extLst>
              <a:ext uri="{FF2B5EF4-FFF2-40B4-BE49-F238E27FC236}">
                <a16:creationId xmlns:a16="http://schemas.microsoft.com/office/drawing/2014/main" id="{622F7FD7-8884-4FD5-95AB-0B5C6033AD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5487" y="977965"/>
            <a:ext cx="6615582" cy="4135339"/>
          </a:xfrm>
          <a:prstGeom prst="rect">
            <a:avLst/>
          </a:prstGeom>
          <a:solidFill>
            <a:schemeClr val="bg1"/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Home | AIDC Eastern Cape">
            <a:extLst>
              <a:ext uri="{FF2B5EF4-FFF2-40B4-BE49-F238E27FC236}">
                <a16:creationId xmlns:a16="http://schemas.microsoft.com/office/drawing/2014/main" id="{292FD479-C476-3FEA-2C4B-82988A5E6A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18374" y="1588653"/>
            <a:ext cx="6282919" cy="2921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16EFE474-4FE0-4E8F-8F09-5ED2C9E76A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CF8B8C81-54DC-4AF5-B682-3A2C70A6B5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3DC3F640-D5AF-2A05-D097-6552392CA8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32883" y="0"/>
            <a:ext cx="959117" cy="925574"/>
          </a:xfrm>
          <a:prstGeom prst="rect">
            <a:avLst/>
          </a:prstGeom>
        </p:spPr>
      </p:pic>
      <p:sp>
        <p:nvSpPr>
          <p:cNvPr id="6" name="AutoShape 4" descr="University of Fort Hare - Wikipedia">
            <a:extLst>
              <a:ext uri="{FF2B5EF4-FFF2-40B4-BE49-F238E27FC236}">
                <a16:creationId xmlns:a16="http://schemas.microsoft.com/office/drawing/2014/main" id="{7868CFE9-B84C-0BCE-05F7-8868E405CAF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/>
          </a:p>
        </p:txBody>
      </p:sp>
      <p:pic>
        <p:nvPicPr>
          <p:cNvPr id="7" name="Picture 2" descr="University of Fort Hare - Wikipedia">
            <a:extLst>
              <a:ext uri="{FF2B5EF4-FFF2-40B4-BE49-F238E27FC236}">
                <a16:creationId xmlns:a16="http://schemas.microsoft.com/office/drawing/2014/main" id="{A53CA94B-C31D-F0D9-BFA1-7D82F8DD26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4508" y="4550698"/>
            <a:ext cx="2478107" cy="1319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0821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36D71-8A26-D234-5328-F8F0D4C9A8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8258" y="203432"/>
            <a:ext cx="2772697" cy="488212"/>
          </a:xfrm>
        </p:spPr>
        <p:txBody>
          <a:bodyPr>
            <a:normAutofit/>
          </a:bodyPr>
          <a:lstStyle/>
          <a:p>
            <a:r>
              <a:rPr lang="en-ZA" sz="2000" b="1" spc="600" dirty="0">
                <a:solidFill>
                  <a:schemeClr val="accent1"/>
                </a:solidFill>
                <a:latin typeface="Bell MT" panose="02020503060305020303" pitchFamily="18" charset="0"/>
              </a:rPr>
              <a:t>Vula moto</a:t>
            </a:r>
          </a:p>
        </p:txBody>
      </p:sp>
      <p:graphicFrame>
        <p:nvGraphicFramePr>
          <p:cNvPr id="16" name="Content Placeholder 15">
            <a:extLst>
              <a:ext uri="{FF2B5EF4-FFF2-40B4-BE49-F238E27FC236}">
                <a16:creationId xmlns:a16="http://schemas.microsoft.com/office/drawing/2014/main" id="{A7E65663-401F-CBA7-6B1B-640767466A7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53727556"/>
              </p:ext>
            </p:extLst>
          </p:nvPr>
        </p:nvGraphicFramePr>
        <p:xfrm>
          <a:off x="8405508" y="2498132"/>
          <a:ext cx="4233644" cy="22257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1E2D37B0-9CE0-42C4-6374-C92A785EF48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13984513"/>
              </p:ext>
            </p:extLst>
          </p:nvPr>
        </p:nvGraphicFramePr>
        <p:xfrm>
          <a:off x="33491" y="2115365"/>
          <a:ext cx="4305855" cy="2224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BBA0BE22-5456-805A-2EE2-9772847E784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4898628"/>
              </p:ext>
            </p:extLst>
          </p:nvPr>
        </p:nvGraphicFramePr>
        <p:xfrm>
          <a:off x="2250659" y="4481766"/>
          <a:ext cx="4233643" cy="2224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graphicFrame>
        <p:nvGraphicFramePr>
          <p:cNvPr id="18" name="Diagram 17">
            <a:extLst>
              <a:ext uri="{FF2B5EF4-FFF2-40B4-BE49-F238E27FC236}">
                <a16:creationId xmlns:a16="http://schemas.microsoft.com/office/drawing/2014/main" id="{A0FA3B4C-2769-FB9E-72CC-F19DEBF196C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63089737"/>
              </p:ext>
            </p:extLst>
          </p:nvPr>
        </p:nvGraphicFramePr>
        <p:xfrm>
          <a:off x="4277305" y="2484508"/>
          <a:ext cx="4128203" cy="22257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7" r:lo="rId18" r:qs="rId19" r:cs="rId20"/>
          </a:graphicData>
        </a:graphic>
      </p:graphicFrame>
      <p:graphicFrame>
        <p:nvGraphicFramePr>
          <p:cNvPr id="20" name="Diagram 19">
            <a:extLst>
              <a:ext uri="{FF2B5EF4-FFF2-40B4-BE49-F238E27FC236}">
                <a16:creationId xmlns:a16="http://schemas.microsoft.com/office/drawing/2014/main" id="{4E559AD2-CF92-CC2A-9C8D-BAD6B9C93EB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94756930"/>
              </p:ext>
            </p:extLst>
          </p:nvPr>
        </p:nvGraphicFramePr>
        <p:xfrm>
          <a:off x="6700812" y="4409051"/>
          <a:ext cx="4900076" cy="25210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2" r:lo="rId23" r:qs="rId24" r:cs="rId25"/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CD181260-81A5-1CCC-EAB8-1C71205D3216}"/>
              </a:ext>
            </a:extLst>
          </p:cNvPr>
          <p:cNvSpPr txBox="1"/>
          <p:nvPr/>
        </p:nvSpPr>
        <p:spPr>
          <a:xfrm>
            <a:off x="1528517" y="759282"/>
            <a:ext cx="776748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ZA" b="1" u="sng" dirty="0">
                <a:latin typeface="Bell MT" panose="02020503060305020303" pitchFamily="18" charset="0"/>
              </a:rPr>
              <a:t>Team Name: </a:t>
            </a:r>
            <a:r>
              <a:rPr lang="en-ZA" b="1" u="sng" dirty="0" err="1">
                <a:latin typeface="Bell MT" panose="02020503060305020303" pitchFamily="18" charset="0"/>
              </a:rPr>
              <a:t>AfterMarket</a:t>
            </a:r>
            <a:r>
              <a:rPr lang="en-ZA" b="1" u="sng" dirty="0">
                <a:latin typeface="Bell MT" panose="02020503060305020303" pitchFamily="18" charset="0"/>
              </a:rPr>
              <a:t> Accelerators</a:t>
            </a:r>
          </a:p>
          <a:p>
            <a:pPr algn="ctr"/>
            <a:r>
              <a:rPr lang="en-ZA" b="1" u="sng" dirty="0">
                <a:latin typeface="Bell MT" panose="02020503060305020303" pitchFamily="18" charset="0"/>
              </a:rPr>
              <a:t>Pillar 2: Support SSMEs in the After Market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7F1393-9964-9378-F485-B028BF04174A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1232883" y="0"/>
            <a:ext cx="959117" cy="925574"/>
          </a:xfrm>
          <a:prstGeom prst="rect">
            <a:avLst/>
          </a:prstGeom>
        </p:spPr>
      </p:pic>
      <p:pic>
        <p:nvPicPr>
          <p:cNvPr id="3" name="Picture 4" descr="Home | AIDC Eastern Cape">
            <a:extLst>
              <a:ext uri="{FF2B5EF4-FFF2-40B4-BE49-F238E27FC236}">
                <a16:creationId xmlns:a16="http://schemas.microsoft.com/office/drawing/2014/main" id="{2EAE7AFF-13BF-A3E8-3CB5-80D13C9474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223" y="203432"/>
            <a:ext cx="2091331" cy="97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University of Fort Hare - Wikipedia">
            <a:extLst>
              <a:ext uri="{FF2B5EF4-FFF2-40B4-BE49-F238E27FC236}">
                <a16:creationId xmlns:a16="http://schemas.microsoft.com/office/drawing/2014/main" id="{A82BC186-434E-FBFB-30CD-732C3EE559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572152" y="616715"/>
            <a:ext cx="2091331" cy="1113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05226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8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6" grpId="0">
        <p:bldAsOne/>
      </p:bldGraphic>
      <p:bldGraphic spid="11" grpId="0">
        <p:bldAsOne/>
      </p:bldGraphic>
      <p:bldGraphic spid="10" grpId="0">
        <p:bldAsOne/>
      </p:bldGraphic>
      <p:bldGraphic spid="18" grpId="0">
        <p:bldAsOne/>
      </p:bldGraphic>
      <p:bldGraphic spid="20" grpId="0">
        <p:bldAsOne/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0E6AF8-6775-1B47-6559-C7263FA3FC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719481"/>
          </a:xfrm>
        </p:spPr>
        <p:txBody>
          <a:bodyPr>
            <a:normAutofit/>
          </a:bodyPr>
          <a:lstStyle/>
          <a:p>
            <a:r>
              <a:rPr lang="en-ZA" sz="1800" dirty="0">
                <a:latin typeface="Bell MT" panose="02020503060305020303" pitchFamily="18" charset="0"/>
              </a:rPr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0177F8-BD73-B735-508C-196D9D4ABA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3952449"/>
          </a:xfrm>
        </p:spPr>
        <p:txBody>
          <a:bodyPr/>
          <a:lstStyle/>
          <a:p>
            <a:r>
              <a:rPr lang="en-ZA" sz="1800" dirty="0">
                <a:latin typeface="Bell MT" panose="02020503060305020303" pitchFamily="18" charset="0"/>
              </a:rPr>
              <a:t>Introduction</a:t>
            </a:r>
          </a:p>
          <a:p>
            <a:r>
              <a:rPr lang="en-ZA" sz="1800" dirty="0">
                <a:latin typeface="Bell MT" panose="02020503060305020303" pitchFamily="18" charset="0"/>
              </a:rPr>
              <a:t>Problem Statement</a:t>
            </a:r>
          </a:p>
          <a:p>
            <a:r>
              <a:rPr lang="en-ZA" sz="1800" dirty="0">
                <a:latin typeface="Bell MT" panose="02020503060305020303" pitchFamily="18" charset="0"/>
              </a:rPr>
              <a:t>Solution</a:t>
            </a:r>
          </a:p>
          <a:p>
            <a:r>
              <a:rPr lang="en-ZA" sz="1800" dirty="0">
                <a:latin typeface="Bell MT" panose="02020503060305020303" pitchFamily="18" charset="0"/>
              </a:rPr>
              <a:t>Functionality of mobile application</a:t>
            </a:r>
          </a:p>
          <a:p>
            <a:r>
              <a:rPr lang="en-ZA" sz="1800" dirty="0">
                <a:latin typeface="Bell MT" panose="02020503060305020303" pitchFamily="18" charset="0"/>
              </a:rPr>
              <a:t>Key features</a:t>
            </a:r>
          </a:p>
          <a:p>
            <a:r>
              <a:rPr lang="en-ZA" sz="1800" dirty="0">
                <a:latin typeface="Bell MT" panose="02020503060305020303" pitchFamily="18" charset="0"/>
              </a:rPr>
              <a:t>Sample Screenshots</a:t>
            </a:r>
          </a:p>
          <a:p>
            <a:r>
              <a:rPr lang="en-ZA" sz="1800" dirty="0">
                <a:latin typeface="Bell MT" panose="02020503060305020303" pitchFamily="18" charset="0"/>
              </a:rPr>
              <a:t>Conclusion and Future work</a:t>
            </a:r>
            <a:endParaRPr lang="en-ZA" sz="1800" dirty="0"/>
          </a:p>
          <a:p>
            <a:endParaRPr lang="en-ZA" dirty="0"/>
          </a:p>
          <a:p>
            <a:endParaRPr lang="en-ZA" dirty="0"/>
          </a:p>
          <a:p>
            <a:endParaRPr lang="en-ZA" dirty="0"/>
          </a:p>
          <a:p>
            <a:endParaRPr lang="en-ZA" dirty="0"/>
          </a:p>
        </p:txBody>
      </p:sp>
      <p:pic>
        <p:nvPicPr>
          <p:cNvPr id="4" name="Picture 4" descr="Home | AIDC Eastern Cape">
            <a:extLst>
              <a:ext uri="{FF2B5EF4-FFF2-40B4-BE49-F238E27FC236}">
                <a16:creationId xmlns:a16="http://schemas.microsoft.com/office/drawing/2014/main" id="{7EE0AF1F-4F45-582F-6824-CB1054DD5E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9993" y="66656"/>
            <a:ext cx="2091331" cy="97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car with many parts&#10;&#10;AI-generated content may be incorrect.">
            <a:extLst>
              <a:ext uri="{FF2B5EF4-FFF2-40B4-BE49-F238E27FC236}">
                <a16:creationId xmlns:a16="http://schemas.microsoft.com/office/drawing/2014/main" id="{76C9DF79-3E34-848C-65ED-1BE88A83B1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3219" y="2091045"/>
            <a:ext cx="6858000" cy="3305175"/>
          </a:xfrm>
          <a:prstGeom prst="rect">
            <a:avLst/>
          </a:prstGeom>
        </p:spPr>
      </p:pic>
      <p:pic>
        <p:nvPicPr>
          <p:cNvPr id="7" name="Picture 2" descr="University of Fort Hare - Wikipedia">
            <a:extLst>
              <a:ext uri="{FF2B5EF4-FFF2-40B4-BE49-F238E27FC236}">
                <a16:creationId xmlns:a16="http://schemas.microsoft.com/office/drawing/2014/main" id="{AD7C2AEC-115B-9AD6-F988-7A253197D1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235444" y="4902120"/>
            <a:ext cx="1855775" cy="98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6998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313D9B-04F6-DD9C-F76C-A5E471AF4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ZA" sz="1800" b="1" dirty="0">
                <a:latin typeface="Bell MT" panose="02020503060305020303" pitchFamily="18" charset="0"/>
              </a:rPr>
              <a:t>Introduction: The Digital Gap</a:t>
            </a:r>
            <a:endParaRPr lang="en-ZA" sz="1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F1C076-3C91-24D3-D252-A0327FF56F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2654591"/>
          </a:xfrm>
        </p:spPr>
        <p:txBody>
          <a:bodyPr>
            <a:normAutofit fontScale="40000" lnSpcReduction="20000"/>
          </a:bodyPr>
          <a:lstStyle/>
          <a:p>
            <a:r>
              <a:rPr lang="en-GB" sz="4500" dirty="0">
                <a:latin typeface="Bell MT" panose="02020503060305020303" pitchFamily="18" charset="0"/>
              </a:rPr>
              <a:t>Auto SMMEs in South Africa face challenges like limited digital infrastructure and poor online visibility, hindering growth and service reach. Our platform aims to bridge this gap.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4500" dirty="0">
                <a:latin typeface="Bell MT" panose="02020503060305020303" pitchFamily="18" charset="0"/>
                <a:ea typeface="Syne Bold" pitchFamily="34" charset="-122"/>
                <a:cs typeface="Syne Bold" pitchFamily="34" charset="-120"/>
              </a:rPr>
              <a:t>Global Context : </a:t>
            </a:r>
            <a:r>
              <a:rPr lang="en-GB" sz="4500" dirty="0">
                <a:latin typeface="Bell MT" panose="02020503060305020303" pitchFamily="18" charset="0"/>
              </a:rPr>
              <a:t>Digital tools are vital for economic development and mobility in developing regions [1], [2], [3], [4], [5].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ZA" sz="4500" dirty="0">
                <a:latin typeface="Bell MT" panose="02020503060305020303" pitchFamily="18" charset="0"/>
              </a:rPr>
              <a:t>Marketplace Value: </a:t>
            </a:r>
            <a:r>
              <a:rPr lang="en-GB" sz="4500" dirty="0">
                <a:latin typeface="Bell MT" panose="02020503060305020303" pitchFamily="18" charset="0"/>
              </a:rPr>
              <a:t>Previous studies show digital tools enhance buyer-seller interactions and personalization.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ZA" sz="4500" dirty="0">
                <a:latin typeface="Bell MT" panose="02020503060305020303" pitchFamily="18" charset="0"/>
              </a:rPr>
              <a:t>AI Chatbot Impact: </a:t>
            </a:r>
            <a:r>
              <a:rPr lang="en-GB" sz="4500" dirty="0">
                <a:latin typeface="Bell MT" panose="02020503060305020303" pitchFamily="18" charset="0"/>
              </a:rPr>
              <a:t>AI-based chatbots improve user trust, personalization, and negotiation.</a:t>
            </a:r>
          </a:p>
          <a:p>
            <a:pPr marL="0" indent="0">
              <a:buNone/>
            </a:pPr>
            <a:endParaRPr lang="en-ZA" dirty="0"/>
          </a:p>
          <a:p>
            <a:endParaRPr lang="en-ZA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1A696D-29D1-DA54-6497-FE9A8A06D3E3}"/>
              </a:ext>
            </a:extLst>
          </p:cNvPr>
          <p:cNvSpPr txBox="1"/>
          <p:nvPr/>
        </p:nvSpPr>
        <p:spPr>
          <a:xfrm>
            <a:off x="1451579" y="4670323"/>
            <a:ext cx="8921254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1200" dirty="0"/>
              <a:t>[1] M. Rakhra et al., “An In-Depth Analysis Of Local Mechanic Support For Immediately Apparent Repairs,” ICEECT 2024, 2024.</a:t>
            </a:r>
          </a:p>
          <a:p>
            <a:r>
              <a:rPr lang="en-ZA" sz="1200" dirty="0"/>
              <a:t>[2] R. Xi et al., “Aug2Search: Enhancing Facebook Marketplace Search with LLM-Generated Synthetic Data Augmentation,” </a:t>
            </a:r>
            <a:r>
              <a:rPr lang="en-ZA" sz="1200" dirty="0" err="1"/>
              <a:t>arXiv</a:t>
            </a:r>
            <a:r>
              <a:rPr lang="en-ZA" sz="1200" dirty="0"/>
              <a:t>, 2025.</a:t>
            </a:r>
          </a:p>
          <a:p>
            <a:r>
              <a:rPr lang="en-ZA" sz="1200" dirty="0"/>
              <a:t>[3] Y. Ding &amp; M. Najaf, “Interactivity, humanness, and trust: a psychological approach to AI chatbot adoption in e-commerce,” BMC Psychol., vol. 12, 2024.</a:t>
            </a:r>
          </a:p>
          <a:p>
            <a:r>
              <a:rPr lang="en-ZA" sz="1200" dirty="0"/>
              <a:t>[4] M. Sinha &amp; L. </a:t>
            </a:r>
            <a:r>
              <a:rPr lang="en-ZA" sz="1200" dirty="0" err="1"/>
              <a:t>Fukey</a:t>
            </a:r>
            <a:r>
              <a:rPr lang="en-ZA" sz="1200" dirty="0"/>
              <a:t>, “Factors Affecting Digital Visibility of SMEs in India,” Vision, vol. 29, 2025.</a:t>
            </a:r>
          </a:p>
          <a:p>
            <a:r>
              <a:rPr lang="en-ZA" sz="1200" dirty="0"/>
              <a:t>[5] N. Natalia &amp; P. Hermawan, “Unlocking Potential: Digital Transformation in Automotive Repair,” IJEBCE, vol. 4, 2024.</a:t>
            </a:r>
          </a:p>
          <a:p>
            <a:endParaRPr lang="en-ZA" sz="1200" dirty="0"/>
          </a:p>
          <a:p>
            <a:endParaRPr lang="en-ZA" dirty="0"/>
          </a:p>
        </p:txBody>
      </p:sp>
      <p:pic>
        <p:nvPicPr>
          <p:cNvPr id="6" name="Picture 4" descr="Home | AIDC Eastern Cape">
            <a:extLst>
              <a:ext uri="{FF2B5EF4-FFF2-40B4-BE49-F238E27FC236}">
                <a16:creationId xmlns:a16="http://schemas.microsoft.com/office/drawing/2014/main" id="{4098DB3D-5B93-BA8D-DD4E-5D689A0342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9993" y="66656"/>
            <a:ext cx="2091331" cy="97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University of Fort Hare - Wikipedia">
            <a:extLst>
              <a:ext uri="{FF2B5EF4-FFF2-40B4-BE49-F238E27FC236}">
                <a16:creationId xmlns:a16="http://schemas.microsoft.com/office/drawing/2014/main" id="{E63B5AF8-3F94-2905-BDD8-9EE43A94A1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608280" y="4670323"/>
            <a:ext cx="2478107" cy="1319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9088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7" name="Rectangle 86">
            <a:extLst>
              <a:ext uri="{FF2B5EF4-FFF2-40B4-BE49-F238E27FC236}">
                <a16:creationId xmlns:a16="http://schemas.microsoft.com/office/drawing/2014/main" id="{35C3D674-3D59-4E93-80CA-0C0A9095E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C884B8F8-FDC9-498B-9960-5D7260AFCB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417737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6A9CF6A0-F8A5-7FDB-6097-D34CE0BCA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80" y="804521"/>
            <a:ext cx="4179689" cy="782972"/>
          </a:xfrm>
        </p:spPr>
        <p:txBody>
          <a:bodyPr>
            <a:normAutofit/>
          </a:bodyPr>
          <a:lstStyle/>
          <a:p>
            <a:r>
              <a:rPr lang="en-US" sz="1800" dirty="0">
                <a:latin typeface="Bell MT" panose="02020503060305020303" pitchFamily="18" charset="0"/>
                <a:ea typeface="Crimson Pro Semi Bold" pitchFamily="34" charset="-122"/>
                <a:cs typeface="Crimson Pro Semi Bold" pitchFamily="34" charset="-120"/>
              </a:rPr>
              <a:t>Problem Statement</a:t>
            </a:r>
            <a:br>
              <a:rPr lang="en-US" dirty="0"/>
            </a:br>
            <a:endParaRPr lang="en-ZA" dirty="0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EF2A81E1-BCBE-426B-8C09-33274E6940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B37AC5-74F0-1FE8-864D-4F0AD23A44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81" y="2015732"/>
            <a:ext cx="4172212" cy="3450613"/>
          </a:xfrm>
        </p:spPr>
        <p:txBody>
          <a:bodyPr>
            <a:normAutofit/>
          </a:bodyPr>
          <a:lstStyle/>
          <a:p>
            <a:r>
              <a:rPr lang="en-US" sz="1800" dirty="0">
                <a:latin typeface="Bell MT" panose="02020503060305020303" pitchFamily="18" charset="0"/>
                <a:ea typeface="Heebo" pitchFamily="34" charset="-122"/>
                <a:cs typeface="Heebo" pitchFamily="34" charset="-120"/>
              </a:rPr>
              <a:t>Many small auto-repair SMMEs in South African townships lack visibility, digital tools, and customer engagement platforms.</a:t>
            </a:r>
            <a:endParaRPr lang="en-US" sz="1800" dirty="0">
              <a:latin typeface="Bell MT" panose="02020503060305020303" pitchFamily="18" charset="0"/>
            </a:endParaRPr>
          </a:p>
          <a:p>
            <a:r>
              <a:rPr lang="en-US" sz="1800" dirty="0">
                <a:latin typeface="Bell MT" panose="02020503060305020303" pitchFamily="18" charset="0"/>
                <a:ea typeface="Heebo" pitchFamily="34" charset="-122"/>
                <a:cs typeface="Heebo" pitchFamily="34" charset="-120"/>
              </a:rPr>
              <a:t>Despite their numbers, township SMMEs face high closure rates due to limited support and digital adoption[1].</a:t>
            </a:r>
            <a:endParaRPr lang="en-US" sz="1800" dirty="0">
              <a:latin typeface="Bell MT" panose="02020503060305020303" pitchFamily="18" charset="0"/>
            </a:endParaRPr>
          </a:p>
          <a:p>
            <a:pPr marL="0" indent="0">
              <a:buNone/>
            </a:pPr>
            <a:endParaRPr lang="en-ZA" sz="1900" dirty="0"/>
          </a:p>
        </p:txBody>
      </p:sp>
      <p:pic>
        <p:nvPicPr>
          <p:cNvPr id="84" name="Graphic 83" descr="Business Growth">
            <a:extLst>
              <a:ext uri="{FF2B5EF4-FFF2-40B4-BE49-F238E27FC236}">
                <a16:creationId xmlns:a16="http://schemas.microsoft.com/office/drawing/2014/main" id="{BECCAEDF-F501-AC45-68CA-E02A29EE2B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44251" y="805583"/>
            <a:ext cx="4660762" cy="4660762"/>
          </a:xfrm>
          <a:prstGeom prst="rect">
            <a:avLst/>
          </a:prstGeom>
        </p:spPr>
      </p:pic>
      <p:pic>
        <p:nvPicPr>
          <p:cNvPr id="93" name="Picture 92">
            <a:extLst>
              <a:ext uri="{FF2B5EF4-FFF2-40B4-BE49-F238E27FC236}">
                <a16:creationId xmlns:a16="http://schemas.microsoft.com/office/drawing/2014/main" id="{39D1DDD4-5BB3-45BA-B9B3-06B62299AD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A24DAE64-2302-42EA-8239-F2F0775CA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36B30F6-C0DF-F0C4-EEC0-A3A8AA101E4A}"/>
              </a:ext>
            </a:extLst>
          </p:cNvPr>
          <p:cNvSpPr txBox="1"/>
          <p:nvPr/>
        </p:nvSpPr>
        <p:spPr>
          <a:xfrm>
            <a:off x="1448934" y="5395554"/>
            <a:ext cx="92914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1200" dirty="0">
                <a:latin typeface="Bell MT" panose="02020503060305020303" pitchFamily="18" charset="0"/>
              </a:rPr>
              <a:t>[1] M. Sinha and L. </a:t>
            </a:r>
            <a:r>
              <a:rPr lang="en-ZA" sz="1200" dirty="0" err="1">
                <a:latin typeface="Bell MT" panose="02020503060305020303" pitchFamily="18" charset="0"/>
              </a:rPr>
              <a:t>Fukey</a:t>
            </a:r>
            <a:r>
              <a:rPr lang="en-ZA" sz="1200" dirty="0">
                <a:latin typeface="Bell MT" panose="02020503060305020303" pitchFamily="18" charset="0"/>
              </a:rPr>
              <a:t>, “Factors Affecting Digital Visibility of Small and Medium Enterprises in India,” </a:t>
            </a:r>
            <a:r>
              <a:rPr lang="en-ZA" sz="1200" i="1" dirty="0">
                <a:latin typeface="Bell MT" panose="02020503060305020303" pitchFamily="18" charset="0"/>
              </a:rPr>
              <a:t>Vision</a:t>
            </a:r>
            <a:r>
              <a:rPr lang="en-ZA" sz="1200" dirty="0">
                <a:latin typeface="Bell MT" panose="02020503060305020303" pitchFamily="18" charset="0"/>
              </a:rPr>
              <a:t>, vol. 29, no. 2, pp. 166–176, 2025, </a:t>
            </a:r>
            <a:r>
              <a:rPr lang="en-ZA" sz="1200" dirty="0" err="1">
                <a:latin typeface="Bell MT" panose="02020503060305020303" pitchFamily="18" charset="0"/>
              </a:rPr>
              <a:t>doi</a:t>
            </a:r>
            <a:r>
              <a:rPr lang="en-ZA" sz="1200" dirty="0">
                <a:latin typeface="Bell MT" panose="02020503060305020303" pitchFamily="18" charset="0"/>
              </a:rPr>
              <a:t>: 10.1177/09722629211060564</a:t>
            </a:r>
            <a:r>
              <a:rPr lang="en-ZA" sz="1200" dirty="0"/>
              <a:t>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8BEA1F8-DD47-DC05-2E18-921FE867C3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32883" y="0"/>
            <a:ext cx="959117" cy="925574"/>
          </a:xfrm>
          <a:prstGeom prst="rect">
            <a:avLst/>
          </a:prstGeom>
        </p:spPr>
      </p:pic>
      <p:pic>
        <p:nvPicPr>
          <p:cNvPr id="4" name="Picture 4" descr="Home | AIDC Eastern Cape">
            <a:extLst>
              <a:ext uri="{FF2B5EF4-FFF2-40B4-BE49-F238E27FC236}">
                <a16:creationId xmlns:a16="http://schemas.microsoft.com/office/drawing/2014/main" id="{B50350EE-0C6A-E3BD-CC72-88745444ED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7271" y="53011"/>
            <a:ext cx="2091331" cy="97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University of Fort Hare - Wikipedia">
            <a:extLst>
              <a:ext uri="{FF2B5EF4-FFF2-40B4-BE49-F238E27FC236}">
                <a16:creationId xmlns:a16="http://schemas.microsoft.com/office/drawing/2014/main" id="{FBF33D77-888F-93C3-7BC1-0EB8F3E024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234334" y="3807764"/>
            <a:ext cx="2478107" cy="1319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9820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9" name="Rectangle 48">
            <a:extLst>
              <a:ext uri="{FF2B5EF4-FFF2-40B4-BE49-F238E27FC236}">
                <a16:creationId xmlns:a16="http://schemas.microsoft.com/office/drawing/2014/main" id="{E8E51B09-2B9E-4D82-A5F8-29F85CBE20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59240118-40F3-4A1C-85DC-4E58525CB6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C269951F-7B8C-4336-BC68-9BA9843CED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32239" y="482171"/>
            <a:ext cx="4074533" cy="5149101"/>
            <a:chOff x="7463259" y="583365"/>
            <a:chExt cx="4074533" cy="5181928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CFD48101-E230-4669-8C1B-39BAAB2BBE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3259" y="583365"/>
              <a:ext cx="4074533" cy="5181928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A18FA112-D8F0-41D3-9171-B0A3110E2A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76318" y="915807"/>
              <a:ext cx="3450289" cy="4494927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A9087EE4-E285-4C8E-AC5F-CAE7D1FDE3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90359" y="1847088"/>
            <a:ext cx="554803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252EB2A3-EF72-355E-3B8F-C1E6CA44F9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8043" y="804520"/>
            <a:ext cx="5550355" cy="1049235"/>
          </a:xfrm>
        </p:spPr>
        <p:txBody>
          <a:bodyPr>
            <a:normAutofit/>
          </a:bodyPr>
          <a:lstStyle/>
          <a:p>
            <a:r>
              <a:rPr lang="en-US" dirty="0">
                <a:latin typeface="Bell MT" panose="02020503060305020303" pitchFamily="18" charset="0"/>
                <a:ea typeface="Crimson Pro Semi Bold" pitchFamily="34" charset="-122"/>
                <a:cs typeface="Crimson Pro Semi Bold" pitchFamily="34" charset="-120"/>
              </a:rPr>
              <a:t>Our Solution</a:t>
            </a:r>
            <a:br>
              <a:rPr lang="en-US" dirty="0"/>
            </a:br>
            <a:endParaRPr lang="en-Z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3BF2AA-6F57-625E-6C1E-DF7553D985B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9496" r="3" b="26970"/>
          <a:stretch>
            <a:fillRect/>
          </a:stretch>
        </p:blipFill>
        <p:spPr>
          <a:xfrm>
            <a:off x="1285438" y="1116345"/>
            <a:ext cx="2799103" cy="386617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6D4DBA-6476-52A9-7BE5-6A253C9B45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8043" y="2015732"/>
            <a:ext cx="5550355" cy="3450613"/>
          </a:xfrm>
        </p:spPr>
        <p:txBody>
          <a:bodyPr>
            <a:normAutofit fontScale="92500"/>
          </a:bodyPr>
          <a:lstStyle/>
          <a:p>
            <a:r>
              <a:rPr lang="en-GB" dirty="0">
                <a:latin typeface="Bell MT" panose="02020503060305020303" pitchFamily="18" charset="0"/>
              </a:rPr>
              <a:t>Our target users are Auto SMMEs in South Africa.</a:t>
            </a:r>
          </a:p>
          <a:p>
            <a:r>
              <a:rPr lang="en-GB" dirty="0">
                <a:latin typeface="Bell MT" panose="02020503060305020303" pitchFamily="18" charset="0"/>
              </a:rPr>
              <a:t>Develop a location-based Native Mobile marketplace App for local auto SMMEs.</a:t>
            </a:r>
          </a:p>
          <a:p>
            <a:r>
              <a:rPr lang="en-GB" dirty="0">
                <a:latin typeface="Bell MT" panose="02020503060305020303" pitchFamily="18" charset="0"/>
              </a:rPr>
              <a:t> Connects mechanics with both insured and uninsured vehicle owners.</a:t>
            </a:r>
          </a:p>
          <a:p>
            <a:r>
              <a:rPr lang="en-GB" dirty="0">
                <a:latin typeface="Bell MT" panose="02020503060305020303" pitchFamily="18" charset="0"/>
              </a:rPr>
              <a:t> Offers service listings,  live chat, and AI support.</a:t>
            </a:r>
          </a:p>
          <a:p>
            <a:r>
              <a:rPr lang="en-GB" dirty="0">
                <a:latin typeface="Bell MT" panose="02020503060305020303" pitchFamily="18" charset="0"/>
              </a:rPr>
              <a:t> Enhances visibility, trust, and efficiency in underserved communities.</a:t>
            </a:r>
            <a:endParaRPr lang="en-US" dirty="0">
              <a:latin typeface="Bell MT" panose="02020503060305020303" pitchFamily="18" charset="0"/>
            </a:endParaRPr>
          </a:p>
          <a:p>
            <a:endParaRPr lang="en-ZA" dirty="0"/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DD8AF6BD-5D32-4F8F-98B6-05F8A4390C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B47013E4-D33D-425E-B32E-DE7D5CB5F3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481AE94D-0DBA-44EB-909E-068E909AB1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32883" y="0"/>
            <a:ext cx="959117" cy="925574"/>
          </a:xfrm>
          <a:prstGeom prst="rect">
            <a:avLst/>
          </a:prstGeom>
        </p:spPr>
      </p:pic>
      <p:pic>
        <p:nvPicPr>
          <p:cNvPr id="6" name="Picture 4" descr="Home | AIDC Eastern Cape">
            <a:extLst>
              <a:ext uri="{FF2B5EF4-FFF2-40B4-BE49-F238E27FC236}">
                <a16:creationId xmlns:a16="http://schemas.microsoft.com/office/drawing/2014/main" id="{B5E25B6C-5288-3429-4F94-3E879EBE7B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4309" y="-2879"/>
            <a:ext cx="2091331" cy="97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Location pin - Free maps and location icons">
            <a:extLst>
              <a:ext uri="{FF2B5EF4-FFF2-40B4-BE49-F238E27FC236}">
                <a16:creationId xmlns:a16="http://schemas.microsoft.com/office/drawing/2014/main" id="{BCAFBFC8-ADFF-6D57-2680-5DB9E81BA0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2373" y="2462879"/>
            <a:ext cx="1679470" cy="1679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University of Fort Hare - Wikipedia">
            <a:extLst>
              <a:ext uri="{FF2B5EF4-FFF2-40B4-BE49-F238E27FC236}">
                <a16:creationId xmlns:a16="http://schemas.microsoft.com/office/drawing/2014/main" id="{4C4778E8-6BBA-09D6-F5EF-12FCA5F848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988493" y="4769176"/>
            <a:ext cx="1994294" cy="1061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0898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EED2B910-B28F-4A54-B17C-8B7E5893A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545F118-1DF8-46A9-8A77-B3D9422CEA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98775" y="1847088"/>
            <a:ext cx="554803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BC729B76-0105-8175-EBD0-73AE095451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6457" y="804519"/>
            <a:ext cx="5550357" cy="1049235"/>
          </a:xfrm>
        </p:spPr>
        <p:txBody>
          <a:bodyPr>
            <a:normAutofit/>
          </a:bodyPr>
          <a:lstStyle/>
          <a:p>
            <a:r>
              <a:rPr lang="en-ZA">
                <a:latin typeface="Bell MT" panose="02020503060305020303" pitchFamily="18" charset="0"/>
              </a:rPr>
              <a:t>What the App Does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CAB7D27-148D-4082-B160-72FAD580D6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pic>
        <p:nvPicPr>
          <p:cNvPr id="5" name="Picture 4" descr="Home | AIDC Eastern Cape">
            <a:extLst>
              <a:ext uri="{FF2B5EF4-FFF2-40B4-BE49-F238E27FC236}">
                <a16:creationId xmlns:a16="http://schemas.microsoft.com/office/drawing/2014/main" id="{F59965B3-2D4F-8C38-05E6-3A8A7E706B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2239" y="779616"/>
            <a:ext cx="4074836" cy="1894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diagram of a person&#10;&#10;AI-generated content may be incorrect.">
            <a:extLst>
              <a:ext uri="{FF2B5EF4-FFF2-40B4-BE49-F238E27FC236}">
                <a16:creationId xmlns:a16="http://schemas.microsoft.com/office/drawing/2014/main" id="{D1010AD1-56F5-3AE5-9DDB-A19D85AB2D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841" y="2674414"/>
            <a:ext cx="4074835" cy="3066314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E63B7D-FFAC-3AFC-6AC0-A8DC552964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96457" y="2015732"/>
            <a:ext cx="5550357" cy="3450613"/>
          </a:xfrm>
        </p:spPr>
        <p:txBody>
          <a:bodyPr>
            <a:normAutofit lnSpcReduction="10000"/>
          </a:bodyPr>
          <a:lstStyle/>
          <a:p>
            <a:pPr>
              <a:lnSpc>
                <a:spcPct val="110000"/>
              </a:lnSpc>
            </a:pPr>
            <a:r>
              <a:rPr lang="en-GB" sz="1800" dirty="0">
                <a:latin typeface="Bell MT" panose="02020503060305020303" pitchFamily="18" charset="0"/>
                <a:cs typeface="Times New Roman" panose="02020603050405020304" pitchFamily="18" charset="0"/>
              </a:rPr>
              <a:t>Our app is a location-based marketplace that connects customers with nearby auto-repair and parts SMMEs.</a:t>
            </a:r>
          </a:p>
          <a:p>
            <a:pPr>
              <a:lnSpc>
                <a:spcPct val="110000"/>
              </a:lnSpc>
            </a:pPr>
            <a:r>
              <a:rPr lang="en-GB" sz="1800" dirty="0">
                <a:latin typeface="Bell MT" panose="02020503060305020303" pitchFamily="18" charset="0"/>
                <a:cs typeface="Times New Roman" panose="02020603050405020304" pitchFamily="18" charset="0"/>
              </a:rPr>
              <a:t>It allows users to: </a:t>
            </a:r>
          </a:p>
          <a:p>
            <a:pPr marL="514350" indent="-514350">
              <a:lnSpc>
                <a:spcPct val="110000"/>
              </a:lnSpc>
              <a:buFont typeface="+mj-lt"/>
              <a:buAutoNum type="romanUcPeriod"/>
            </a:pPr>
            <a:r>
              <a:rPr lang="en-GB" sz="1800" dirty="0">
                <a:latin typeface="Bell MT" panose="02020503060305020303" pitchFamily="18" charset="0"/>
                <a:cs typeface="Times New Roman" panose="02020603050405020304" pitchFamily="18" charset="0"/>
              </a:rPr>
              <a:t>Showcase services and advertises spares. </a:t>
            </a:r>
          </a:p>
          <a:p>
            <a:pPr marL="514350" indent="-514350">
              <a:lnSpc>
                <a:spcPct val="110000"/>
              </a:lnSpc>
              <a:buFont typeface="+mj-lt"/>
              <a:buAutoNum type="romanUcPeriod"/>
            </a:pPr>
            <a:r>
              <a:rPr lang="en-GB" sz="1800" dirty="0">
                <a:latin typeface="Bell MT" panose="02020503060305020303" pitchFamily="18" charset="0"/>
                <a:cs typeface="Times New Roman" panose="02020603050405020304" pitchFamily="18" charset="0"/>
              </a:rPr>
              <a:t>Chat directly with customers</a:t>
            </a:r>
          </a:p>
          <a:p>
            <a:pPr marL="514350" indent="-514350">
              <a:lnSpc>
                <a:spcPct val="110000"/>
              </a:lnSpc>
              <a:buFont typeface="+mj-lt"/>
              <a:buAutoNum type="romanUcPeriod"/>
            </a:pPr>
            <a:r>
              <a:rPr lang="en-GB" sz="1800" dirty="0">
                <a:latin typeface="Bell MT" panose="02020503060305020303" pitchFamily="18" charset="0"/>
                <a:cs typeface="Times New Roman" panose="02020603050405020304" pitchFamily="18" charset="0"/>
              </a:rPr>
              <a:t>Build trust through reviews</a:t>
            </a:r>
          </a:p>
          <a:p>
            <a:pPr marL="514350" indent="-514350">
              <a:lnSpc>
                <a:spcPct val="110000"/>
              </a:lnSpc>
              <a:buFont typeface="+mj-lt"/>
              <a:buAutoNum type="romanUcPeriod"/>
            </a:pPr>
            <a:r>
              <a:rPr lang="en-GB" sz="1800" dirty="0">
                <a:latin typeface="Bell MT" panose="02020503060305020303" pitchFamily="18" charset="0"/>
                <a:cs typeface="Times New Roman" panose="02020603050405020304" pitchFamily="18" charset="0"/>
              </a:rPr>
              <a:t>Use tools for  analytics</a:t>
            </a:r>
          </a:p>
          <a:p>
            <a:pPr marL="514350" indent="-514350">
              <a:lnSpc>
                <a:spcPct val="110000"/>
              </a:lnSpc>
              <a:buFont typeface="+mj-lt"/>
              <a:buAutoNum type="romanUcPeriod"/>
            </a:pPr>
            <a:r>
              <a:rPr lang="en-GB" sz="1800" dirty="0">
                <a:latin typeface="Bell MT" panose="02020503060305020303" pitchFamily="18" charset="0"/>
                <a:cs typeface="Times New Roman" panose="02020603050405020304" pitchFamily="18" charset="0"/>
              </a:rPr>
              <a:t>Integrated Multilingual Chatbot and Neural Machine Translation to local languages.</a:t>
            </a:r>
          </a:p>
          <a:p>
            <a:pPr>
              <a:lnSpc>
                <a:spcPct val="110000"/>
              </a:lnSpc>
            </a:pPr>
            <a:endParaRPr lang="en-GB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None/>
            </a:pPr>
            <a:endParaRPr lang="en-ZA" sz="170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D88FC76-F691-462A-BCF9-0BA4F5DE6D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3204A7E-B7E9-42D0-9DC4-B82FDC8C4B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91D77431-F3F1-8E9D-9381-7041DA975C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32883" y="0"/>
            <a:ext cx="959117" cy="925574"/>
          </a:xfrm>
          <a:prstGeom prst="rect">
            <a:avLst/>
          </a:prstGeom>
        </p:spPr>
      </p:pic>
      <p:pic>
        <p:nvPicPr>
          <p:cNvPr id="29" name="Picture 2" descr="University of Fort Hare - Wikipedia">
            <a:extLst>
              <a:ext uri="{FF2B5EF4-FFF2-40B4-BE49-F238E27FC236}">
                <a16:creationId xmlns:a16="http://schemas.microsoft.com/office/drawing/2014/main" id="{4C0C4B66-58F2-972C-BA19-D674FD81C4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882014" y="4770511"/>
            <a:ext cx="2309683" cy="1229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8633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2E638-7DA3-B44D-8AE5-0703024E6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dirty="0">
                <a:latin typeface="Bell MT" panose="02020503060305020303" pitchFamily="18" charset="0"/>
                <a:ea typeface="Crimson Pro Semi Bold" pitchFamily="34" charset="-122"/>
                <a:cs typeface="Crimson Pro Semi Bold" pitchFamily="34" charset="-120"/>
              </a:rPr>
              <a:t>Key Features</a:t>
            </a:r>
            <a:br>
              <a:rPr lang="en-US" dirty="0"/>
            </a:br>
            <a:endParaRPr lang="en-Z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6F8321-570C-753A-E923-D736286FE0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Bell MT" panose="02020503060305020303" pitchFamily="18" charset="0"/>
                <a:ea typeface="Crimson Pro Semi Bold" pitchFamily="34" charset="-122"/>
                <a:cs typeface="Crimson Pro Semi Bold" pitchFamily="34" charset="-120"/>
              </a:rPr>
              <a:t>Geo-located Listings</a:t>
            </a:r>
          </a:p>
          <a:p>
            <a:r>
              <a:rPr lang="en-US" dirty="0">
                <a:latin typeface="Bell MT" panose="02020503060305020303" pitchFamily="18" charset="0"/>
                <a:ea typeface="Heebo" pitchFamily="34" charset="-122"/>
                <a:cs typeface="Heebo" pitchFamily="34" charset="-120"/>
              </a:rPr>
              <a:t>Find Services and Spares near you</a:t>
            </a:r>
            <a:endParaRPr lang="en-US" dirty="0">
              <a:latin typeface="Bell MT" panose="02020503060305020303" pitchFamily="18" charset="0"/>
            </a:endParaRPr>
          </a:p>
          <a:p>
            <a:r>
              <a:rPr lang="en-US" dirty="0">
                <a:latin typeface="Bell MT" panose="02020503060305020303" pitchFamily="18" charset="0"/>
                <a:ea typeface="Crimson Pro Semi Bold" pitchFamily="34" charset="-122"/>
                <a:cs typeface="Crimson Pro Semi Bold" pitchFamily="34" charset="-120"/>
              </a:rPr>
              <a:t>User app Preference Settings </a:t>
            </a:r>
          </a:p>
          <a:p>
            <a:r>
              <a:rPr lang="en-US" dirty="0">
                <a:latin typeface="Bell MT" panose="02020503060305020303" pitchFamily="18" charset="0"/>
                <a:ea typeface="Crimson Pro Semi Bold" pitchFamily="34" charset="-122"/>
                <a:cs typeface="Crimson Pro Semi Bold" pitchFamily="34" charset="-120"/>
              </a:rPr>
              <a:t>Real time Chat and Notification system</a:t>
            </a:r>
            <a:endParaRPr lang="en-US" dirty="0">
              <a:latin typeface="Bell MT" panose="02020503060305020303" pitchFamily="18" charset="0"/>
            </a:endParaRPr>
          </a:p>
          <a:p>
            <a:r>
              <a:rPr lang="en-US" dirty="0">
                <a:latin typeface="Bell MT" panose="02020503060305020303" pitchFamily="18" charset="0"/>
                <a:ea typeface="Crimson Pro Semi Bold" pitchFamily="34" charset="-122"/>
                <a:cs typeface="Crimson Pro Semi Bold" pitchFamily="34" charset="-120"/>
              </a:rPr>
              <a:t>Customer Reviews, Feedbacks and Seller Ratings</a:t>
            </a:r>
            <a:endParaRPr lang="en-US" dirty="0">
              <a:latin typeface="Bell MT" panose="02020503060305020303" pitchFamily="18" charset="0"/>
            </a:endParaRPr>
          </a:p>
          <a:p>
            <a:r>
              <a:rPr lang="en-US" dirty="0">
                <a:latin typeface="Bell MT" panose="02020503060305020303" pitchFamily="18" charset="0"/>
                <a:ea typeface="Crimson Pro Semi Bold" pitchFamily="34" charset="-122"/>
                <a:cs typeface="Crimson Pro Semi Bold" pitchFamily="34" charset="-120"/>
              </a:rPr>
              <a:t>Home Services and Spares Listing</a:t>
            </a:r>
            <a:endParaRPr lang="en-US" dirty="0">
              <a:latin typeface="Bell MT" panose="02020503060305020303" pitchFamily="18" charset="0"/>
            </a:endParaRPr>
          </a:p>
          <a:p>
            <a:pPr marL="0" indent="0">
              <a:buNone/>
            </a:pPr>
            <a:endParaRPr lang="en-ZA" dirty="0"/>
          </a:p>
        </p:txBody>
      </p:sp>
      <p:sp>
        <p:nvSpPr>
          <p:cNvPr id="7" name="Text 2">
            <a:extLst>
              <a:ext uri="{FF2B5EF4-FFF2-40B4-BE49-F238E27FC236}">
                <a16:creationId xmlns:a16="http://schemas.microsoft.com/office/drawing/2014/main" id="{3F17D1BC-1A61-65E9-14F4-05DF6852CCAC}"/>
              </a:ext>
            </a:extLst>
          </p:cNvPr>
          <p:cNvSpPr/>
          <p:nvPr/>
        </p:nvSpPr>
        <p:spPr>
          <a:xfrm>
            <a:off x="4732744" y="2130318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0D0BA8A-1F93-45D8-C27F-A388C613BB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59117" cy="925574"/>
          </a:xfrm>
          <a:prstGeom prst="rect">
            <a:avLst/>
          </a:prstGeom>
        </p:spPr>
      </p:pic>
      <p:pic>
        <p:nvPicPr>
          <p:cNvPr id="4" name="Picture 4" descr="Home | AIDC Eastern Cape">
            <a:extLst>
              <a:ext uri="{FF2B5EF4-FFF2-40B4-BE49-F238E27FC236}">
                <a16:creationId xmlns:a16="http://schemas.microsoft.com/office/drawing/2014/main" id="{702BEE91-69EE-7D52-823E-DC7AEB821E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80" y="5083381"/>
            <a:ext cx="2091331" cy="97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Location pin - Free maps and location icons">
            <a:extLst>
              <a:ext uri="{FF2B5EF4-FFF2-40B4-BE49-F238E27FC236}">
                <a16:creationId xmlns:a16="http://schemas.microsoft.com/office/drawing/2014/main" id="{56E48A2F-2DC3-1A5C-6F54-CA0950C10B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1889" y="4080443"/>
            <a:ext cx="1679470" cy="1679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A6DE408-7C4E-4925-4E20-8161051A59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4791" y="-15114"/>
            <a:ext cx="3177209" cy="6881266"/>
          </a:xfrm>
          <a:prstGeom prst="rect">
            <a:avLst/>
          </a:prstGeom>
        </p:spPr>
      </p:pic>
      <p:pic>
        <p:nvPicPr>
          <p:cNvPr id="13" name="Picture 2" descr="University of Fort Hare - Wikipedia">
            <a:extLst>
              <a:ext uri="{FF2B5EF4-FFF2-40B4-BE49-F238E27FC236}">
                <a16:creationId xmlns:a16="http://schemas.microsoft.com/office/drawing/2014/main" id="{32E73B62-4709-DA0C-8505-6F0F745299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04660" y="5132900"/>
            <a:ext cx="1586075" cy="844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1472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2FAC8C30-93FA-4F99-80C4-C952D83A49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ZA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F3ACDE2A-6BC1-4786-87B1-F7DA35351E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A2CC8B5-9886-4AFA-BE09-6178A4ED30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9119E403-496F-4641-8C5C-FA049A071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Content Placeholder 1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1E567ED-3ACE-1682-61F9-B342705595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0830" y="1129994"/>
            <a:ext cx="2126579" cy="4646071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0D789FE4-47D5-4A89-6B51-614A53ABCC06}"/>
              </a:ext>
            </a:extLst>
          </p:cNvPr>
          <p:cNvSpPr/>
          <p:nvPr/>
        </p:nvSpPr>
        <p:spPr>
          <a:xfrm>
            <a:off x="1237403" y="346017"/>
            <a:ext cx="1771267" cy="53923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en-ZA" dirty="0">
                <a:latin typeface="Bell MT" panose="02020503060305020303" pitchFamily="18" charset="0"/>
              </a:rPr>
              <a:t>Home Screen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D97BD60-0A5D-36CA-B32D-BD3612B69DC1}"/>
              </a:ext>
            </a:extLst>
          </p:cNvPr>
          <p:cNvSpPr/>
          <p:nvPr/>
        </p:nvSpPr>
        <p:spPr>
          <a:xfrm>
            <a:off x="3652680" y="346017"/>
            <a:ext cx="1735403" cy="53923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en-ZA" dirty="0">
                <a:latin typeface="Bell MT" panose="02020503060305020303" pitchFamily="18" charset="0"/>
              </a:rPr>
              <a:t>Profile Screen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C264760-E70D-8868-5A42-C5A7ED504EC7}"/>
              </a:ext>
            </a:extLst>
          </p:cNvPr>
          <p:cNvSpPr/>
          <p:nvPr/>
        </p:nvSpPr>
        <p:spPr>
          <a:xfrm>
            <a:off x="6149610" y="386340"/>
            <a:ext cx="1986114" cy="53923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en-ZA" dirty="0">
                <a:latin typeface="Bell MT" panose="02020503060305020303" pitchFamily="18" charset="0"/>
              </a:rPr>
              <a:t>Wishlist Screen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499A9C4-C580-4404-6A57-800CC16F3160}"/>
              </a:ext>
            </a:extLst>
          </p:cNvPr>
          <p:cNvSpPr/>
          <p:nvPr/>
        </p:nvSpPr>
        <p:spPr>
          <a:xfrm>
            <a:off x="8826909" y="253791"/>
            <a:ext cx="1494505" cy="64915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en-ZA" dirty="0">
                <a:latin typeface="Bell MT" panose="02020503060305020303" pitchFamily="18" charset="0"/>
              </a:rPr>
              <a:t>Chat Screen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1A26D7D2-932E-7E75-0927-93F171E22A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26909" y="1026397"/>
            <a:ext cx="2127688" cy="4650991"/>
          </a:xfrm>
          <a:prstGeom prst="rect">
            <a:avLst/>
          </a:prstGeom>
        </p:spPr>
      </p:pic>
      <p:pic>
        <p:nvPicPr>
          <p:cNvPr id="35" name="Picture 34" descr="A collage of images of a car&#10;&#10;AI-generated content may be incorrect.">
            <a:extLst>
              <a:ext uri="{FF2B5EF4-FFF2-40B4-BE49-F238E27FC236}">
                <a16:creationId xmlns:a16="http://schemas.microsoft.com/office/drawing/2014/main" id="{1AC4EE83-73D9-C60D-2BE3-2D18C3CDE0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403" y="1129995"/>
            <a:ext cx="2068399" cy="4646071"/>
          </a:xfrm>
          <a:prstGeom prst="rect">
            <a:avLst/>
          </a:prstGeom>
        </p:spPr>
      </p:pic>
      <p:pic>
        <p:nvPicPr>
          <p:cNvPr id="37" name="Picture 36" descr="A close-up of a brake disc&#10;&#10;AI-generated content may be incorrect.">
            <a:extLst>
              <a:ext uri="{FF2B5EF4-FFF2-40B4-BE49-F238E27FC236}">
                <a16:creationId xmlns:a16="http://schemas.microsoft.com/office/drawing/2014/main" id="{E3317E6A-06F8-B970-940E-2CC41E53624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9610" y="1026397"/>
            <a:ext cx="2170325" cy="4749668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52B8C5C4-3FB0-85D3-8BA1-709E7F2CA5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232883" y="0"/>
            <a:ext cx="959117" cy="925574"/>
          </a:xfrm>
          <a:prstGeom prst="rect">
            <a:avLst/>
          </a:prstGeom>
        </p:spPr>
      </p:pic>
      <p:pic>
        <p:nvPicPr>
          <p:cNvPr id="2" name="Picture 4" descr="Home | AIDC Eastern Cape">
            <a:extLst>
              <a:ext uri="{FF2B5EF4-FFF2-40B4-BE49-F238E27FC236}">
                <a16:creationId xmlns:a16="http://schemas.microsoft.com/office/drawing/2014/main" id="{308A1D65-C655-8296-50FD-0048F999BA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2550" y="5776065"/>
            <a:ext cx="2091331" cy="97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University of Fort Hare - Wikipedia">
            <a:extLst>
              <a:ext uri="{FF2B5EF4-FFF2-40B4-BE49-F238E27FC236}">
                <a16:creationId xmlns:a16="http://schemas.microsoft.com/office/drawing/2014/main" id="{F151C68A-98DC-E4DA-762E-555971F39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7626" y="5799140"/>
            <a:ext cx="1544332" cy="822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3653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8" grpId="0" animBg="1"/>
    </p:bldLst>
  </p:timing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559</TotalTime>
  <Words>727</Words>
  <Application>Microsoft Office PowerPoint</Application>
  <PresentationFormat>Widescreen</PresentationFormat>
  <Paragraphs>78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Bell MT</vt:lpstr>
      <vt:lpstr>Courier New</vt:lpstr>
      <vt:lpstr>Gill Sans MT</vt:lpstr>
      <vt:lpstr>Times New Roman</vt:lpstr>
      <vt:lpstr>Gallery</vt:lpstr>
      <vt:lpstr>No way—turns out the person selling the car steering I’ve been searching for lives right next door!</vt:lpstr>
      <vt:lpstr>Vula moto</vt:lpstr>
      <vt:lpstr>Overview</vt:lpstr>
      <vt:lpstr>Introduction: The Digital Gap</vt:lpstr>
      <vt:lpstr>Problem Statement </vt:lpstr>
      <vt:lpstr>Our Solution </vt:lpstr>
      <vt:lpstr>What the App Does</vt:lpstr>
      <vt:lpstr>Key Features </vt:lpstr>
      <vt:lpstr>PowerPoint Presentation</vt:lpstr>
      <vt:lpstr>Conclusion and future works</vt:lpstr>
      <vt:lpstr> Acknowledgments</vt:lpstr>
      <vt:lpstr>APP Demonstration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Khanyisa Anelisiwe</dc:creator>
  <cp:lastModifiedBy>Crispen Gari</cp:lastModifiedBy>
  <cp:revision>9</cp:revision>
  <dcterms:created xsi:type="dcterms:W3CDTF">2025-08-01T13:48:34Z</dcterms:created>
  <dcterms:modified xsi:type="dcterms:W3CDTF">2025-08-03T08:10:06Z</dcterms:modified>
</cp:coreProperties>
</file>